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29"/>
  </p:notesMasterIdLst>
  <p:handoutMasterIdLst>
    <p:handoutMasterId r:id="rId30"/>
  </p:handoutMasterIdLst>
  <p:sldIdLst>
    <p:sldId id="256" r:id="rId3"/>
    <p:sldId id="257" r:id="rId4"/>
    <p:sldId id="290" r:id="rId5"/>
    <p:sldId id="291" r:id="rId6"/>
    <p:sldId id="258" r:id="rId7"/>
    <p:sldId id="259" r:id="rId8"/>
    <p:sldId id="292" r:id="rId9"/>
    <p:sldId id="293" r:id="rId10"/>
    <p:sldId id="299" r:id="rId11"/>
    <p:sldId id="261" r:id="rId12"/>
    <p:sldId id="298" r:id="rId13"/>
    <p:sldId id="297" r:id="rId14"/>
    <p:sldId id="296" r:id="rId15"/>
    <p:sldId id="303" r:id="rId16"/>
    <p:sldId id="295" r:id="rId17"/>
    <p:sldId id="294" r:id="rId18"/>
    <p:sldId id="300" r:id="rId19"/>
    <p:sldId id="301" r:id="rId20"/>
    <p:sldId id="302" r:id="rId21"/>
    <p:sldId id="305" r:id="rId22"/>
    <p:sldId id="304" r:id="rId23"/>
    <p:sldId id="307" r:id="rId24"/>
    <p:sldId id="306" r:id="rId25"/>
    <p:sldId id="308" r:id="rId26"/>
    <p:sldId id="309" r:id="rId27"/>
    <p:sldId id="310"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00CC"/>
    <a:srgbClr val="9C7106"/>
    <a:srgbClr val="8EBADE"/>
    <a:srgbClr val="90CE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autoAdjust="0"/>
  </p:normalViewPr>
  <p:slideViewPr>
    <p:cSldViewPr snapToGrid="0">
      <p:cViewPr varScale="1">
        <p:scale>
          <a:sx n="73" d="100"/>
          <a:sy n="73" d="100"/>
        </p:scale>
        <p:origin x="-126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9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963886" cy="496332"/>
          </a:xfrm>
          <a:prstGeom prst="rect">
            <a:avLst/>
          </a:prstGeom>
        </p:spPr>
        <p:txBody>
          <a:bodyPr vert="horz" lIns="91440" tIns="45720" rIns="91440" bIns="45720" rtlCol="0"/>
          <a:lstStyle>
            <a:lvl1pPr algn="l">
              <a:defRPr sz="1200"/>
            </a:lvl1pPr>
          </a:lstStyle>
          <a:p>
            <a:endParaRPr lang="fr-FR" dirty="0" smtClean="0"/>
          </a:p>
          <a:p>
            <a:pPr marL="2520000"/>
            <a:r>
              <a:rPr lang="fr-FR" dirty="0" smtClean="0"/>
              <a:t>	</a:t>
            </a:r>
            <a:r>
              <a:rPr lang="fr-FR" sz="1800" b="1" cap="small" spc="200" dirty="0" smtClean="0">
                <a:solidFill>
                  <a:srgbClr val="0000CC"/>
                </a:solidFill>
              </a:rPr>
              <a:t>Mutualisation</a:t>
            </a:r>
            <a:endParaRPr lang="fr-FR" sz="1800" b="1" cap="small" spc="200" dirty="0" smtClean="0">
              <a:solidFill>
                <a:srgbClr val="0000CC"/>
              </a:solidFill>
            </a:endParaRPr>
          </a:p>
        </p:txBody>
      </p:sp>
      <p:sp>
        <p:nvSpPr>
          <p:cNvPr id="3" name="Espace réservé de la date 2"/>
          <p:cNvSpPr>
            <a:spLocks noGrp="1"/>
          </p:cNvSpPr>
          <p:nvPr>
            <p:ph type="dt" sz="quarter" idx="1"/>
          </p:nvPr>
        </p:nvSpPr>
        <p:spPr>
          <a:xfrm>
            <a:off x="5262465" y="0"/>
            <a:ext cx="1533637" cy="496332"/>
          </a:xfrm>
          <a:prstGeom prst="rect">
            <a:avLst/>
          </a:prstGeom>
        </p:spPr>
        <p:txBody>
          <a:bodyPr vert="horz" lIns="91440" tIns="45720" rIns="91440" bIns="45720" rtlCol="0"/>
          <a:lstStyle>
            <a:lvl1pPr algn="r">
              <a:defRPr sz="1200"/>
            </a:lvl1pPr>
          </a:lstStyle>
          <a:p>
            <a:r>
              <a:rPr lang="fr-FR" dirty="0" smtClean="0"/>
              <a:t/>
            </a:r>
            <a:br>
              <a:rPr lang="fr-FR" dirty="0" smtClean="0"/>
            </a:br>
            <a:r>
              <a:rPr lang="fr-FR" dirty="0" smtClean="0"/>
              <a:t>le </a:t>
            </a:r>
            <a:fld id="{FEAF56D1-81AE-410C-8252-CD65BC7CA6C6}" type="datetimeFigureOut">
              <a:rPr lang="fr-FR" smtClean="0"/>
              <a:t>20/01/2018</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D4378D1-95BB-4631-AF24-DAEB19B84ED8}" type="slidenum">
              <a:rPr lang="fr-FR" smtClean="0"/>
              <a:t>‹N°›</a:t>
            </a:fld>
            <a:endParaRPr lang="fr-FR" dirty="0"/>
          </a:p>
        </p:txBody>
      </p:sp>
      <p:pic>
        <p:nvPicPr>
          <p:cNvPr id="6" name="Image 5" descr="Logo CMF-Saône et Loire.jpg"/>
          <p:cNvPicPr>
            <a:picLocks noChangeAspect="1"/>
          </p:cNvPicPr>
          <p:nvPr/>
        </p:nvPicPr>
        <p:blipFill>
          <a:blip r:embed="rId2" cstate="print"/>
          <a:stretch>
            <a:fillRect/>
          </a:stretch>
        </p:blipFill>
        <p:spPr>
          <a:xfrm>
            <a:off x="489927" y="111966"/>
            <a:ext cx="891004" cy="389815"/>
          </a:xfrm>
          <a:prstGeom prst="rect">
            <a:avLst/>
          </a:prstGeom>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18AB3E-D6F3-4091-8263-465484AD52E7}" type="datetimeFigureOut">
              <a:rPr lang="fr-FR" smtClean="0"/>
              <a:pPr/>
              <a:t>20/01/2018</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CC4FDF-81CF-4CD0-8AC2-687A655887A7}" type="slidenum">
              <a:rPr lang="fr-FR" smtClean="0"/>
              <a:pPr/>
              <a:t>‹N°›</a:t>
            </a:fld>
            <a:endParaRPr lang="fr-FR"/>
          </a:p>
        </p:txBody>
      </p:sp>
    </p:spTree>
    <p:extLst>
      <p:ext uri="{BB962C8B-B14F-4D97-AF65-F5344CB8AC3E}">
        <p14:creationId xmlns:p14="http://schemas.microsoft.com/office/powerpoint/2010/main" xmlns="" val="305707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encontres fédérales">
    <p:bg>
      <p:bgPr>
        <a:gradFill flip="none" rotWithShape="1">
          <a:gsLst>
            <a:gs pos="0">
              <a:schemeClr val="accent1">
                <a:lumMod val="5000"/>
                <a:lumOff val="95000"/>
              </a:schemeClr>
            </a:gs>
            <a:gs pos="20000">
              <a:schemeClr val="accent1">
                <a:lumMod val="45000"/>
                <a:lumOff val="55000"/>
              </a:schemeClr>
            </a:gs>
            <a:gs pos="7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a:t>20 janvier 2018</a:t>
            </a:r>
            <a:endParaRPr lang="fr-FR" dirty="0"/>
          </a:p>
        </p:txBody>
      </p:sp>
      <p:sp>
        <p:nvSpPr>
          <p:cNvPr id="5" name="Footer Placeholder 4"/>
          <p:cNvSpPr>
            <a:spLocks noGrp="1"/>
          </p:cNvSpPr>
          <p:nvPr>
            <p:ph type="ftr" sz="quarter" idx="11"/>
          </p:nvPr>
        </p:nvSpPr>
        <p:spPr/>
        <p:txBody>
          <a:bodyPr/>
          <a:lstStyle/>
          <a:p>
            <a:r>
              <a:rPr lang="fr-FR"/>
              <a:t>http://fmsl.opentalent.fr</a:t>
            </a:r>
          </a:p>
        </p:txBody>
      </p:sp>
      <p:sp>
        <p:nvSpPr>
          <p:cNvPr id="6" name="Slide Number Placeholder 5"/>
          <p:cNvSpPr>
            <a:spLocks noGrp="1"/>
          </p:cNvSpPr>
          <p:nvPr>
            <p:ph type="sldNum" sz="quarter" idx="12"/>
          </p:nvPr>
        </p:nvSpPr>
        <p:spPr/>
        <p:txBody>
          <a:bodyPr/>
          <a:lstStyle/>
          <a:p>
            <a:fld id="{4BB265B2-FD11-4EDE-8E72-FCA75CCC840C}" type="slidenum">
              <a:rPr lang="fr-FR" smtClean="0"/>
              <a:pPr/>
              <a:t>‹N°›</a:t>
            </a:fld>
            <a:endParaRPr lang="fr-FR"/>
          </a:p>
        </p:txBody>
      </p:sp>
      <p:pic>
        <p:nvPicPr>
          <p:cNvPr id="3" name="Image 2">
            <a:extLst>
              <a:ext uri="{FF2B5EF4-FFF2-40B4-BE49-F238E27FC236}">
                <a16:creationId xmlns:a16="http://schemas.microsoft.com/office/drawing/2014/main" xmlns="" id="{C5E6BFE5-B077-420D-8A14-BB9AA263D70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2242" y="378064"/>
            <a:ext cx="1145766" cy="570202"/>
          </a:xfrm>
          <a:prstGeom prst="rect">
            <a:avLst/>
          </a:prstGeom>
        </p:spPr>
      </p:pic>
      <p:pic>
        <p:nvPicPr>
          <p:cNvPr id="8" name="Image 7">
            <a:extLst>
              <a:ext uri="{FF2B5EF4-FFF2-40B4-BE49-F238E27FC236}">
                <a16:creationId xmlns:a16="http://schemas.microsoft.com/office/drawing/2014/main" xmlns="" id="{094E39C8-FE95-4F9B-B125-2D249B6AAE23}"/>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804356" y="241753"/>
            <a:ext cx="1034844" cy="842823"/>
          </a:xfrm>
          <a:prstGeom prst="rect">
            <a:avLst/>
          </a:prstGeom>
        </p:spPr>
      </p:pic>
      <p:pic>
        <p:nvPicPr>
          <p:cNvPr id="12" name="Image 11">
            <a:extLst>
              <a:ext uri="{FF2B5EF4-FFF2-40B4-BE49-F238E27FC236}">
                <a16:creationId xmlns:a16="http://schemas.microsoft.com/office/drawing/2014/main" xmlns="" id="{B69BBF99-B144-4BB9-BB85-28C58932DEC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67943" y="5861731"/>
            <a:ext cx="485513" cy="494617"/>
          </a:xfrm>
          <a:prstGeom prst="rect">
            <a:avLst/>
          </a:prstGeom>
        </p:spPr>
      </p:pic>
      <p:pic>
        <p:nvPicPr>
          <p:cNvPr id="7" name="Image 6">
            <a:extLst>
              <a:ext uri="{FF2B5EF4-FFF2-40B4-BE49-F238E27FC236}">
                <a16:creationId xmlns:a16="http://schemas.microsoft.com/office/drawing/2014/main" xmlns="" id="{8ED7BA3B-A045-45AE-8CC3-6C4170F188F1}"/>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578349" y="1409952"/>
            <a:ext cx="3987301" cy="4038095"/>
          </a:xfrm>
          <a:prstGeom prst="rect">
            <a:avLst/>
          </a:prstGeom>
        </p:spPr>
      </p:pic>
      <p:pic>
        <p:nvPicPr>
          <p:cNvPr id="9" name="Image 8">
            <a:extLst>
              <a:ext uri="{FF2B5EF4-FFF2-40B4-BE49-F238E27FC236}">
                <a16:creationId xmlns:a16="http://schemas.microsoft.com/office/drawing/2014/main" xmlns="" id="{55C829D2-B7F9-4527-815F-01F9AB9016F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217464" y="5861733"/>
            <a:ext cx="930547" cy="494615"/>
          </a:xfrm>
          <a:prstGeom prst="rect">
            <a:avLst/>
          </a:prstGeom>
        </p:spPr>
      </p:pic>
      <p:pic>
        <p:nvPicPr>
          <p:cNvPr id="13" name="Image 12">
            <a:extLst>
              <a:ext uri="{FF2B5EF4-FFF2-40B4-BE49-F238E27FC236}">
                <a16:creationId xmlns:a16="http://schemas.microsoft.com/office/drawing/2014/main" xmlns="" id="{2FCEB4C6-AF93-4AB5-B12A-AC0256106B84}"/>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3396759" y="5861733"/>
            <a:ext cx="956568" cy="494616"/>
          </a:xfrm>
          <a:prstGeom prst="rect">
            <a:avLst/>
          </a:prstGeom>
        </p:spPr>
      </p:pic>
      <p:pic>
        <p:nvPicPr>
          <p:cNvPr id="16" name="Image 15">
            <a:extLst>
              <a:ext uri="{FF2B5EF4-FFF2-40B4-BE49-F238E27FC236}">
                <a16:creationId xmlns:a16="http://schemas.microsoft.com/office/drawing/2014/main" xmlns="" id="{9DC2283F-5F4F-47DC-A073-1FD30062A966}"/>
              </a:ext>
            </a:extLst>
          </p:cNvPr>
          <p:cNvPicPr>
            <a:picLocks noChangeAspect="1"/>
          </p:cNvPicPr>
          <p:nvPr userDrawn="1"/>
        </p:nvPicPr>
        <p:blipFill>
          <a:blip r:embed="rId8" cstate="print"/>
          <a:stretch>
            <a:fillRect/>
          </a:stretch>
        </p:blipFill>
        <p:spPr>
          <a:xfrm>
            <a:off x="4585985" y="5855717"/>
            <a:ext cx="1282428" cy="494615"/>
          </a:xfrm>
          <a:prstGeom prst="rect">
            <a:avLst/>
          </a:prstGeom>
        </p:spPr>
      </p:pic>
      <p:pic>
        <p:nvPicPr>
          <p:cNvPr id="17" name="Image 16">
            <a:extLst>
              <a:ext uri="{FF2B5EF4-FFF2-40B4-BE49-F238E27FC236}">
                <a16:creationId xmlns:a16="http://schemas.microsoft.com/office/drawing/2014/main" xmlns="" id="{9D517AA7-6D83-4F4A-AE60-E28770D024D5}"/>
              </a:ext>
            </a:extLst>
          </p:cNvPr>
          <p:cNvPicPr>
            <a:picLocks noChangeAspect="1"/>
          </p:cNvPicPr>
          <p:nvPr userDrawn="1"/>
        </p:nvPicPr>
        <p:blipFill>
          <a:blip r:embed="rId9" cstate="print"/>
          <a:stretch>
            <a:fillRect/>
          </a:stretch>
        </p:blipFill>
        <p:spPr>
          <a:xfrm>
            <a:off x="6790803" y="6103024"/>
            <a:ext cx="1391694" cy="241295"/>
          </a:xfrm>
          <a:prstGeom prst="rect">
            <a:avLst/>
          </a:prstGeom>
        </p:spPr>
      </p:pic>
      <p:pic>
        <p:nvPicPr>
          <p:cNvPr id="18" name="Image 17">
            <a:extLst>
              <a:ext uri="{FF2B5EF4-FFF2-40B4-BE49-F238E27FC236}">
                <a16:creationId xmlns:a16="http://schemas.microsoft.com/office/drawing/2014/main" xmlns="" id="{59E3B901-6305-43C4-8505-B9B61C98E21D}"/>
              </a:ext>
            </a:extLst>
          </p:cNvPr>
          <p:cNvPicPr>
            <a:picLocks noChangeAspect="1"/>
          </p:cNvPicPr>
          <p:nvPr userDrawn="1"/>
        </p:nvPicPr>
        <p:blipFill>
          <a:blip r:embed="rId10" cstate="print"/>
          <a:stretch>
            <a:fillRect/>
          </a:stretch>
        </p:blipFill>
        <p:spPr>
          <a:xfrm>
            <a:off x="8337453" y="6103024"/>
            <a:ext cx="522587" cy="253324"/>
          </a:xfrm>
          <a:prstGeom prst="rect">
            <a:avLst/>
          </a:prstGeom>
        </p:spPr>
      </p:pic>
    </p:spTree>
    <p:extLst>
      <p:ext uri="{BB962C8B-B14F-4D97-AF65-F5344CB8AC3E}">
        <p14:creationId xmlns:p14="http://schemas.microsoft.com/office/powerpoint/2010/main" xmlns="" val="68207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765CEB-A5B1-48AC-B2A0-CB79402AED38}"/>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D40BD3DF-D768-4165-A163-690551B4D15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4B64203D-5352-46AA-9944-EF49A32049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EF6762A6-5A50-452D-AC26-CA2EA3D2B08C}"/>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6" name="Espace réservé du pied de page 5">
            <a:extLst>
              <a:ext uri="{FF2B5EF4-FFF2-40B4-BE49-F238E27FC236}">
                <a16:creationId xmlns:a16="http://schemas.microsoft.com/office/drawing/2014/main" xmlns="" id="{08C599B9-B37C-4827-AE39-D0E689B2CA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FC18779-5692-4674-9155-94E219552C9D}"/>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375085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0DC075-77D8-4E44-B558-EB733AD2D65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86F98380-65D7-4B5B-AC38-A261B7C2B1D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5058A76-F9D9-4A5D-B0AA-BB8DEE141B01}"/>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5" name="Espace réservé du pied de page 4">
            <a:extLst>
              <a:ext uri="{FF2B5EF4-FFF2-40B4-BE49-F238E27FC236}">
                <a16:creationId xmlns:a16="http://schemas.microsoft.com/office/drawing/2014/main" xmlns="" id="{40C68CAD-9F83-4F7C-AD1B-317F12F347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A257967-C423-4BAA-B024-A33129A08359}"/>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2356050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65B21C4A-417B-4009-956D-D6119253DEC6}"/>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08F0EC87-525C-4391-921C-5A8E744134E0}"/>
              </a:ext>
            </a:extLst>
          </p:cNvPr>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07A93D6-984B-4017-9616-92B093A39242}"/>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5" name="Espace réservé du pied de page 4">
            <a:extLst>
              <a:ext uri="{FF2B5EF4-FFF2-40B4-BE49-F238E27FC236}">
                <a16:creationId xmlns:a16="http://schemas.microsoft.com/office/drawing/2014/main" xmlns="" id="{D4E9B63F-BDCF-42B4-B147-1A2DE15B6E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5FB693B-A622-4335-91BA-38720AFC3B06}"/>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368325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E8B1EDD-8AAB-44EE-A04E-25BCF3C10A8B}"/>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D6A6606C-FFD0-46D7-94D5-1ECF93F48DD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BE5C0965-FB37-49FB-9334-22A8312EBF85}"/>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5" name="Espace réservé du pied de page 4">
            <a:extLst>
              <a:ext uri="{FF2B5EF4-FFF2-40B4-BE49-F238E27FC236}">
                <a16:creationId xmlns:a16="http://schemas.microsoft.com/office/drawing/2014/main" xmlns="" id="{35B00554-9B04-4E90-B2D8-AFC839E769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1F788FD-5D4D-4E05-B0C3-18CB0FB4DDD9}"/>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399433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D6A5453-1910-4F3F-83BA-5BDAE5418F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58A648C-F9D3-4379-84C7-F56FBAAC784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DC8233F-1E1B-4BAC-AC89-88B015AB3FC3}"/>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5" name="Espace réservé du pied de page 4">
            <a:extLst>
              <a:ext uri="{FF2B5EF4-FFF2-40B4-BE49-F238E27FC236}">
                <a16:creationId xmlns:a16="http://schemas.microsoft.com/office/drawing/2014/main" xmlns="" id="{79E78ED8-1C75-4C0D-82FC-296F19DB25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285F71C-A29C-4590-B367-D4541CCB26FE}"/>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88529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2866CA-10D8-4BC5-8EBC-B66666F48031}"/>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643DF88C-D9A6-4605-841B-AD50EDFF20B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00EDD283-5DE3-4BDD-9444-B1CC9F0EDF80}"/>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5" name="Espace réservé du pied de page 4">
            <a:extLst>
              <a:ext uri="{FF2B5EF4-FFF2-40B4-BE49-F238E27FC236}">
                <a16:creationId xmlns:a16="http://schemas.microsoft.com/office/drawing/2014/main" xmlns="" id="{734E7195-428B-4EDD-A117-D0D666EB08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CBCFA21-13B9-4908-B5D0-C3A3EFCC03A2}"/>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220508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4F5730-0934-4D38-ABC1-DCAE0896E93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16D35C56-671E-46C4-B7ED-C3A5763021D2}"/>
              </a:ext>
            </a:extLst>
          </p:cNvPr>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1A25570-0DF7-4512-8144-0A8DF855D4C2}"/>
              </a:ext>
            </a:extLst>
          </p:cNvPr>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EEC13017-9F0E-478C-AD5B-40648C62B8C3}"/>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6" name="Espace réservé du pied de page 5">
            <a:extLst>
              <a:ext uri="{FF2B5EF4-FFF2-40B4-BE49-F238E27FC236}">
                <a16:creationId xmlns:a16="http://schemas.microsoft.com/office/drawing/2014/main" xmlns="" id="{4EF4AC4E-51C7-447A-BEE6-165AB7127B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F387475-5C6B-4E41-8A14-F447EF2D12B4}"/>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14364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65A9039-5202-4472-83C5-8697014E172E}"/>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02839AA0-6814-4E58-83AF-33D66923857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37F1452B-090A-469E-91B0-16CE574D5681}"/>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2271A662-FEC8-4493-8BE6-14B51E1044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2D49BD4B-6964-443B-948E-A3B7E605A5D2}"/>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C13E5893-F2A6-479F-BEB5-EB94D48C6B45}"/>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8" name="Espace réservé du pied de page 7">
            <a:extLst>
              <a:ext uri="{FF2B5EF4-FFF2-40B4-BE49-F238E27FC236}">
                <a16:creationId xmlns:a16="http://schemas.microsoft.com/office/drawing/2014/main" xmlns="" id="{03D903F4-C40F-46A3-81AE-B43B596AA6A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000A9EE8-863A-448A-A1B9-9E57E5995659}"/>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341859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3404C7-2336-4FBE-9C6C-2A5E395804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2D0FF2D4-A804-4B7E-9756-279685F22CE5}"/>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4" name="Espace réservé du pied de page 3">
            <a:extLst>
              <a:ext uri="{FF2B5EF4-FFF2-40B4-BE49-F238E27FC236}">
                <a16:creationId xmlns:a16="http://schemas.microsoft.com/office/drawing/2014/main" xmlns="" id="{CD822AEB-C063-46FC-BDF4-B84998B5153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BD6BA1FE-9200-4DBB-8C4C-92340C45C562}"/>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132278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2AB26C2-42D9-499E-A3D8-C167B77B155D}"/>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3" name="Espace réservé du pied de page 2">
            <a:extLst>
              <a:ext uri="{FF2B5EF4-FFF2-40B4-BE49-F238E27FC236}">
                <a16:creationId xmlns:a16="http://schemas.microsoft.com/office/drawing/2014/main" xmlns="" id="{EE791751-D235-471F-A364-0506F3D5718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FE441FC0-9F6E-4662-BA3D-14C38BF4DE56}"/>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387811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BB35F2-2171-408A-9806-EC5D956D6E6A}"/>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9E35AF5B-B149-4C75-BCA9-3B18168F702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879CAE51-B4F6-4099-B536-84731E2A45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8664AB67-7DAE-4342-AB31-BA62A0652894}"/>
              </a:ext>
            </a:extLst>
          </p:cNvPr>
          <p:cNvSpPr>
            <a:spLocks noGrp="1"/>
          </p:cNvSpPr>
          <p:nvPr>
            <p:ph type="dt" sz="half" idx="10"/>
          </p:nvPr>
        </p:nvSpPr>
        <p:spPr/>
        <p:txBody>
          <a:bodyPr/>
          <a:lstStyle/>
          <a:p>
            <a:fld id="{01F6B5D4-ED92-44C7-BC73-B7884DE4AC75}" type="datetimeFigureOut">
              <a:rPr lang="fr-FR" smtClean="0"/>
              <a:pPr/>
              <a:t>20/01/2018</a:t>
            </a:fld>
            <a:endParaRPr lang="fr-FR"/>
          </a:p>
        </p:txBody>
      </p:sp>
      <p:sp>
        <p:nvSpPr>
          <p:cNvPr id="6" name="Espace réservé du pied de page 5">
            <a:extLst>
              <a:ext uri="{FF2B5EF4-FFF2-40B4-BE49-F238E27FC236}">
                <a16:creationId xmlns:a16="http://schemas.microsoft.com/office/drawing/2014/main" xmlns="" id="{E045693D-9472-4EF3-AD59-1132CCFBAC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DB45139-D987-437F-9AE8-359D501473C5}"/>
              </a:ext>
            </a:extLst>
          </p:cNvPr>
          <p:cNvSpPr>
            <a:spLocks noGrp="1"/>
          </p:cNvSpPr>
          <p:nvPr>
            <p:ph type="sldNum" sz="quarter" idx="12"/>
          </p:nvPr>
        </p:nvSpPr>
        <p:spPr/>
        <p:txBody>
          <a:body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2809489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A565D25-A363-4B51-864E-504368DFA7E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68ACF6CF-6033-4133-9190-66BA903070B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73E4FD9-23B8-4AA7-A6C2-7CE00BDCEDE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 janvier 2018</a:t>
            </a:r>
          </a:p>
        </p:txBody>
      </p:sp>
      <p:sp>
        <p:nvSpPr>
          <p:cNvPr id="5" name="Espace réservé du pied de page 4">
            <a:extLst>
              <a:ext uri="{FF2B5EF4-FFF2-40B4-BE49-F238E27FC236}">
                <a16:creationId xmlns:a16="http://schemas.microsoft.com/office/drawing/2014/main" xmlns="" id="{D45C2B1B-9E23-42D5-87C1-3249D69785A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http://fmsl.opentalent.fr</a:t>
            </a:r>
          </a:p>
        </p:txBody>
      </p:sp>
      <p:sp>
        <p:nvSpPr>
          <p:cNvPr id="6" name="Espace réservé du numéro de diapositive 5">
            <a:extLst>
              <a:ext uri="{FF2B5EF4-FFF2-40B4-BE49-F238E27FC236}">
                <a16:creationId xmlns:a16="http://schemas.microsoft.com/office/drawing/2014/main" xmlns="" id="{374359B6-B9C8-407E-8F9B-8345BD99C66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E82CF-2C5B-477A-B723-09074C193E75}" type="slidenum">
              <a:rPr lang="fr-FR" smtClean="0"/>
              <a:pPr/>
              <a:t>‹N°›</a:t>
            </a:fld>
            <a:endParaRPr lang="fr-FR"/>
          </a:p>
        </p:txBody>
      </p:sp>
    </p:spTree>
    <p:extLst>
      <p:ext uri="{BB962C8B-B14F-4D97-AF65-F5344CB8AC3E}">
        <p14:creationId xmlns:p14="http://schemas.microsoft.com/office/powerpoint/2010/main" xmlns="" val="1197566293"/>
      </p:ext>
    </p:extLst>
  </p:cSld>
  <p:clrMap bg1="lt1" tx1="dk1" bg2="lt2" tx2="dk2" accent1="accent1" accent2="accent2" accent3="accent3" accent4="accent4" accent5="accent5" accent6="accent6" hlink="hlink" folHlink="folHlink"/>
  <p:sldLayoutIdLst>
    <p:sldLayoutId id="214748369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49369C2F-BBFB-4647-9BF3-3D3C33326C5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0E0BA443-F731-4DE4-9ACD-C2856AD0303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DE9C263-93CB-4165-9BFB-957399540EE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6B5D4-ED92-44C7-BC73-B7884DE4AC75}" type="datetimeFigureOut">
              <a:rPr lang="fr-FR" smtClean="0"/>
              <a:pPr/>
              <a:t>20/01/2018</a:t>
            </a:fld>
            <a:endParaRPr lang="fr-FR"/>
          </a:p>
        </p:txBody>
      </p:sp>
      <p:sp>
        <p:nvSpPr>
          <p:cNvPr id="5" name="Espace réservé du pied de page 4">
            <a:extLst>
              <a:ext uri="{FF2B5EF4-FFF2-40B4-BE49-F238E27FC236}">
                <a16:creationId xmlns:a16="http://schemas.microsoft.com/office/drawing/2014/main" xmlns="" id="{32397291-BD36-4CAF-A7C2-091B1A665FB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DFDC5144-3C0D-49A4-B399-9773339478C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B3B7C-A697-4FEA-A21D-93438E8EB679}" type="slidenum">
              <a:rPr lang="fr-FR" smtClean="0"/>
              <a:pPr/>
              <a:t>‹N°›</a:t>
            </a:fld>
            <a:endParaRPr lang="fr-FR"/>
          </a:p>
        </p:txBody>
      </p:sp>
    </p:spTree>
    <p:extLst>
      <p:ext uri="{BB962C8B-B14F-4D97-AF65-F5344CB8AC3E}">
        <p14:creationId xmlns:p14="http://schemas.microsoft.com/office/powerpoint/2010/main" xmlns="" val="32295723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MODELE%20CONVENTION%20MULTI%20%20EMPLOYEURS.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GEmp.pdf" TargetMode="External"/><Relationship Id="rId2" Type="http://schemas.openxmlformats.org/officeDocument/2006/relationships/hyperlink" Target="GIP.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84ADE63A-8A9F-4112-9088-BFD0DA56C83A}"/>
              </a:ext>
            </a:extLst>
          </p:cNvPr>
          <p:cNvSpPr>
            <a:spLocks noGrp="1"/>
          </p:cNvSpPr>
          <p:nvPr>
            <p:ph type="dt" sz="half" idx="10"/>
          </p:nvPr>
        </p:nvSpPr>
        <p:spPr/>
        <p:txBody>
          <a:bodyPr/>
          <a:lstStyle/>
          <a:p>
            <a:r>
              <a:rPr lang="fr-FR"/>
              <a:t>20 janvier 2018</a:t>
            </a:r>
            <a:endParaRPr lang="fr-FR" dirty="0"/>
          </a:p>
        </p:txBody>
      </p:sp>
      <p:sp>
        <p:nvSpPr>
          <p:cNvPr id="6" name="Espace réservé du pied de page 5">
            <a:extLst>
              <a:ext uri="{FF2B5EF4-FFF2-40B4-BE49-F238E27FC236}">
                <a16:creationId xmlns:a16="http://schemas.microsoft.com/office/drawing/2014/main" xmlns="" id="{88A59023-6C87-424F-AAE5-6E5C51D4A110}"/>
              </a:ext>
            </a:extLst>
          </p:cNvPr>
          <p:cNvSpPr>
            <a:spLocks noGrp="1"/>
          </p:cNvSpPr>
          <p:nvPr>
            <p:ph type="ftr" sz="quarter" idx="11"/>
          </p:nvPr>
        </p:nvSpPr>
        <p:spPr/>
        <p:txBody>
          <a:bodyPr/>
          <a:lstStyle/>
          <a:p>
            <a:r>
              <a:rPr lang="fr-FR" b="1" dirty="0">
                <a:solidFill>
                  <a:schemeClr val="accent1">
                    <a:lumMod val="75000"/>
                  </a:schemeClr>
                </a:solidFill>
              </a:rPr>
              <a:t>http://fmsl.opentalent.fr</a:t>
            </a:r>
          </a:p>
        </p:txBody>
      </p:sp>
      <p:sp>
        <p:nvSpPr>
          <p:cNvPr id="5" name="Espace réservé du numéro de diapositive 4">
            <a:extLst>
              <a:ext uri="{FF2B5EF4-FFF2-40B4-BE49-F238E27FC236}">
                <a16:creationId xmlns:a16="http://schemas.microsoft.com/office/drawing/2014/main" xmlns="" id="{D85865F7-7552-4A60-95E8-E541E07ED3D4}"/>
              </a:ext>
            </a:extLst>
          </p:cNvPr>
          <p:cNvSpPr>
            <a:spLocks noGrp="1"/>
          </p:cNvSpPr>
          <p:nvPr>
            <p:ph type="sldNum" sz="quarter" idx="12"/>
          </p:nvPr>
        </p:nvSpPr>
        <p:spPr/>
        <p:txBody>
          <a:bodyPr/>
          <a:lstStyle/>
          <a:p>
            <a:fld id="{4BB265B2-FD11-4EDE-8E72-FCA75CCC840C}" type="slidenum">
              <a:rPr lang="fr-FR" smtClean="0"/>
              <a:pPr/>
              <a:t>1</a:t>
            </a:fld>
            <a:endParaRPr lang="fr-FR"/>
          </a:p>
        </p:txBody>
      </p:sp>
      <p:sp>
        <p:nvSpPr>
          <p:cNvPr id="11" name="WordArt 4" descr="Filet violet">
            <a:extLst>
              <a:ext uri="{FF2B5EF4-FFF2-40B4-BE49-F238E27FC236}">
                <a16:creationId xmlns:a16="http://schemas.microsoft.com/office/drawing/2014/main" xmlns="" id="{DDDED852-B9B6-4E5D-A379-FCCCB036F8D6}"/>
              </a:ext>
            </a:extLst>
          </p:cNvPr>
          <p:cNvSpPr>
            <a:spLocks noChangeArrowheads="1" noChangeShapeType="1" noTextEdit="1"/>
          </p:cNvSpPr>
          <p:nvPr/>
        </p:nvSpPr>
        <p:spPr bwMode="auto">
          <a:xfrm>
            <a:off x="2051049" y="4806749"/>
            <a:ext cx="5041900" cy="576263"/>
          </a:xfrm>
          <a:prstGeom prst="rect">
            <a:avLst/>
          </a:prstGeom>
        </p:spPr>
        <p:txBody>
          <a:bodyPr wrap="none" fromWordArt="1">
            <a:prstTxWarp prst="textPlain">
              <a:avLst>
                <a:gd name="adj" fmla="val 49968"/>
              </a:avLst>
            </a:prstTxWarp>
          </a:bodyPr>
          <a:lstStyle/>
          <a:p>
            <a:pPr algn="ctr"/>
            <a:r>
              <a:rPr lang="fr-FR" sz="3600" kern="10" dirty="0">
                <a:ln w="9525">
                  <a:solidFill>
                    <a:srgbClr val="00008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Galeforce BTN" panose="030105040402010D0105" pitchFamily="66" charset="0"/>
              </a:rPr>
              <a:t>Mutualisation</a:t>
            </a:r>
          </a:p>
        </p:txBody>
      </p:sp>
      <p:pic>
        <p:nvPicPr>
          <p:cNvPr id="3" name="Image 2">
            <a:extLst>
              <a:ext uri="{FF2B5EF4-FFF2-40B4-BE49-F238E27FC236}">
                <a16:creationId xmlns:a16="http://schemas.microsoft.com/office/drawing/2014/main" xmlns="" id="{893F80B4-CE86-43B4-863B-150EEA307BA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1557" y="680466"/>
            <a:ext cx="5041392" cy="3599688"/>
          </a:xfrm>
          <a:prstGeom prst="rect">
            <a:avLst/>
          </a:prstGeom>
        </p:spPr>
      </p:pic>
    </p:spTree>
    <p:extLst>
      <p:ext uri="{BB962C8B-B14F-4D97-AF65-F5344CB8AC3E}">
        <p14:creationId xmlns:p14="http://schemas.microsoft.com/office/powerpoint/2010/main" xmlns="" val="335330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4000">
              <a:srgbClr val="8EBADE"/>
            </a:gs>
            <a:gs pos="74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10</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34816"/>
            <a:ext cx="6824614" cy="3816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ct val="500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0" indent="0" algn="just">
              <a:spcBef>
                <a:spcPct val="50000"/>
              </a:spcBef>
              <a:defRPr/>
            </a:pPr>
            <a:endParaRPr lang="fr-FR" sz="2000" dirty="0">
              <a:solidFill>
                <a:srgbClr val="0000CC"/>
              </a:solidFill>
              <a:latin typeface="Corbel" panose="020B0503020204020204" pitchFamily="34" charset="0"/>
            </a:endParaRPr>
          </a:p>
          <a:p>
            <a:pPr marL="0" indent="0" algn="just">
              <a:spcBef>
                <a:spcPct val="50000"/>
              </a:spcBef>
              <a:defRPr/>
            </a:pPr>
            <a:endParaRPr lang="fr-FR" sz="2000" dirty="0">
              <a:solidFill>
                <a:srgbClr val="0000CC"/>
              </a:solidFill>
              <a:latin typeface="Corbel" panose="020B0503020204020204" pitchFamily="34" charset="0"/>
            </a:endParaRPr>
          </a:p>
          <a:p>
            <a:pPr marL="0" indent="0" algn="just">
              <a:spcBef>
                <a:spcPct val="50000"/>
              </a:spcBef>
              <a:defRPr/>
            </a:pPr>
            <a:endParaRPr lang="fr-FR" sz="2000" dirty="0">
              <a:solidFill>
                <a:srgbClr val="0000CC"/>
              </a:solidFill>
              <a:latin typeface="Corbel" panose="020B0503020204020204" pitchFamily="34" charset="0"/>
            </a:endParaRPr>
          </a:p>
          <a:p>
            <a:pPr marL="0" indent="0" algn="just">
              <a:spcBef>
                <a:spcPct val="50000"/>
              </a:spcBef>
              <a:defRPr/>
            </a:pPr>
            <a:r>
              <a:rPr lang="fr-FR" dirty="0">
                <a:solidFill>
                  <a:srgbClr val="0000CC"/>
                </a:solidFill>
                <a:latin typeface="Corbel" panose="020B0503020204020204" pitchFamily="34" charset="0"/>
              </a:rPr>
              <a:t>Nous constatons que les sociétés de musiques de pratique collective amateur rencontrent des difficultés dans la gestion de leur section d’enseignement quand elle existe et/ou de la difficulté de renouveler leur effectif.</a:t>
            </a:r>
            <a:endParaRPr lang="fr-FR" altLang="fr-FR" dirty="0">
              <a:solidFill>
                <a:srgbClr val="0000CC"/>
              </a:solidFill>
              <a:latin typeface="Corbel" panose="020B0503020204020204" pitchFamily="34" charset="0"/>
            </a:endParaRP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10052662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11</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592138" y="1066048"/>
            <a:ext cx="7886699" cy="4239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0" indent="0">
              <a:spcBef>
                <a:spcPct val="50000"/>
              </a:spcBef>
              <a:defRPr/>
            </a:pPr>
            <a:endParaRPr lang="fr-FR" dirty="0">
              <a:solidFill>
                <a:srgbClr val="0000CC"/>
              </a:solidFill>
              <a:latin typeface="Corbel" panose="020B0503020204020204" pitchFamily="34" charset="0"/>
            </a:endParaRPr>
          </a:p>
          <a:p>
            <a:pPr marL="0" indent="0">
              <a:spcBef>
                <a:spcPct val="50000"/>
              </a:spcBef>
              <a:defRPr/>
            </a:pPr>
            <a:r>
              <a:rPr lang="fr-FR" dirty="0">
                <a:solidFill>
                  <a:srgbClr val="0000CC"/>
                </a:solidFill>
                <a:latin typeface="Corbel" panose="020B0503020204020204" pitchFamily="34" charset="0"/>
              </a:rPr>
              <a:t>Quelques chiffres sur la formation dans les structures adhérentes à la CMF Saône et Loire (chiffres 2017) :</a:t>
            </a:r>
            <a:br>
              <a:rPr lang="fr-FR" dirty="0">
                <a:solidFill>
                  <a:srgbClr val="0000CC"/>
                </a:solidFill>
                <a:latin typeface="Corbel" panose="020B0503020204020204" pitchFamily="34" charset="0"/>
              </a:rPr>
            </a:br>
            <a:r>
              <a:rPr lang="fr-FR" dirty="0">
                <a:solidFill>
                  <a:srgbClr val="0000CC"/>
                </a:solidFill>
                <a:latin typeface="Corbel" panose="020B0503020204020204" pitchFamily="34" charset="0"/>
              </a:rPr>
              <a:t>	Structures totales : </a:t>
            </a:r>
            <a:r>
              <a:rPr lang="fr-FR" b="1" dirty="0">
                <a:solidFill>
                  <a:srgbClr val="0000CC"/>
                </a:solidFill>
                <a:latin typeface="Corbel" panose="020B0503020204020204" pitchFamily="34" charset="0"/>
              </a:rPr>
              <a:t>111	</a:t>
            </a:r>
            <a:r>
              <a:rPr lang="fr-FR" dirty="0">
                <a:solidFill>
                  <a:srgbClr val="0000CC"/>
                </a:solidFill>
                <a:latin typeface="Corbel" panose="020B0503020204020204" pitchFamily="34" charset="0"/>
              </a:rPr>
              <a:t>représentant	</a:t>
            </a:r>
            <a:r>
              <a:rPr lang="fr-FR" b="1" dirty="0">
                <a:solidFill>
                  <a:srgbClr val="0000CC"/>
                </a:solidFill>
                <a:latin typeface="Corbel" panose="020B0503020204020204" pitchFamily="34" charset="0"/>
              </a:rPr>
              <a:t> 5820 </a:t>
            </a:r>
            <a:r>
              <a:rPr lang="fr-FR" dirty="0">
                <a:solidFill>
                  <a:srgbClr val="0000CC"/>
                </a:solidFill>
                <a:latin typeface="Corbel" panose="020B0503020204020204" pitchFamily="34" charset="0"/>
              </a:rPr>
              <a:t>membres</a:t>
            </a:r>
            <a:br>
              <a:rPr lang="fr-FR" dirty="0">
                <a:solidFill>
                  <a:srgbClr val="0000CC"/>
                </a:solidFill>
                <a:latin typeface="Corbel" panose="020B0503020204020204" pitchFamily="34" charset="0"/>
              </a:rPr>
            </a:br>
            <a:r>
              <a:rPr lang="fr-FR" dirty="0">
                <a:solidFill>
                  <a:srgbClr val="0000CC"/>
                </a:solidFill>
                <a:latin typeface="Corbel" panose="020B0503020204020204" pitchFamily="34" charset="0"/>
              </a:rPr>
              <a:t>dont Enseignement seul : </a:t>
            </a:r>
            <a:r>
              <a:rPr lang="fr-FR" b="1" dirty="0">
                <a:solidFill>
                  <a:srgbClr val="0000CC"/>
                </a:solidFill>
                <a:latin typeface="Corbel" panose="020B0503020204020204" pitchFamily="34" charset="0"/>
              </a:rPr>
              <a:t>17</a:t>
            </a:r>
            <a:r>
              <a:rPr lang="fr-FR" dirty="0">
                <a:solidFill>
                  <a:srgbClr val="0000CC"/>
                </a:solidFill>
                <a:latin typeface="Corbel" panose="020B0503020204020204" pitchFamily="34" charset="0"/>
              </a:rPr>
              <a:t> 	 comptant 	 	 </a:t>
            </a:r>
            <a:r>
              <a:rPr lang="fr-FR" b="1" dirty="0">
                <a:solidFill>
                  <a:srgbClr val="0000CC"/>
                </a:solidFill>
                <a:latin typeface="Corbel" panose="020B0503020204020204" pitchFamily="34" charset="0"/>
              </a:rPr>
              <a:t>1705</a:t>
            </a:r>
            <a:r>
              <a:rPr lang="fr-FR" dirty="0">
                <a:solidFill>
                  <a:srgbClr val="0000CC"/>
                </a:solidFill>
                <a:latin typeface="Corbel" panose="020B0503020204020204" pitchFamily="34" charset="0"/>
              </a:rPr>
              <a:t> élèves</a:t>
            </a:r>
            <a:br>
              <a:rPr lang="fr-FR" dirty="0">
                <a:solidFill>
                  <a:srgbClr val="0000CC"/>
                </a:solidFill>
                <a:latin typeface="Corbel" panose="020B0503020204020204" pitchFamily="34" charset="0"/>
              </a:rPr>
            </a:br>
            <a:r>
              <a:rPr lang="fr-FR" dirty="0">
                <a:solidFill>
                  <a:srgbClr val="0000CC"/>
                </a:solidFill>
                <a:latin typeface="Corbel" panose="020B0503020204020204" pitchFamily="34" charset="0"/>
              </a:rPr>
              <a:t>pratique et d’enseignement : </a:t>
            </a:r>
            <a:r>
              <a:rPr lang="fr-FR" b="1" dirty="0">
                <a:solidFill>
                  <a:srgbClr val="0000CC"/>
                </a:solidFill>
                <a:latin typeface="Corbel" panose="020B0503020204020204" pitchFamily="34" charset="0"/>
              </a:rPr>
              <a:t>30</a:t>
            </a:r>
            <a:r>
              <a:rPr lang="fr-FR" dirty="0">
                <a:solidFill>
                  <a:srgbClr val="0000CC"/>
                </a:solidFill>
                <a:latin typeface="Corbel" panose="020B0503020204020204" pitchFamily="34" charset="0"/>
              </a:rPr>
              <a:t> 	comptant	 </a:t>
            </a:r>
            <a:r>
              <a:rPr lang="fr-FR" b="1" dirty="0">
                <a:solidFill>
                  <a:srgbClr val="0000CC"/>
                </a:solidFill>
                <a:latin typeface="Corbel" panose="020B0503020204020204" pitchFamily="34" charset="0"/>
              </a:rPr>
              <a:t>1169</a:t>
            </a:r>
            <a:r>
              <a:rPr lang="fr-FR" dirty="0">
                <a:solidFill>
                  <a:srgbClr val="0000CC"/>
                </a:solidFill>
                <a:latin typeface="Corbel" panose="020B0503020204020204" pitchFamily="34" charset="0"/>
              </a:rPr>
              <a:t> élèves.</a:t>
            </a:r>
            <a:br>
              <a:rPr lang="fr-FR" dirty="0">
                <a:solidFill>
                  <a:srgbClr val="0000CC"/>
                </a:solidFill>
                <a:latin typeface="Corbel" panose="020B0503020204020204" pitchFamily="34" charset="0"/>
              </a:rPr>
            </a:br>
            <a:r>
              <a:rPr lang="fr-FR" dirty="0">
                <a:solidFill>
                  <a:srgbClr val="0000CC"/>
                </a:solidFill>
                <a:latin typeface="Corbel" panose="020B0503020204020204" pitchFamily="34" charset="0"/>
              </a:rPr>
              <a:t>soit un total de </a:t>
            </a:r>
            <a:r>
              <a:rPr lang="fr-FR" b="1" dirty="0">
                <a:solidFill>
                  <a:srgbClr val="0000CC"/>
                </a:solidFill>
                <a:latin typeface="Corbel" panose="020B0503020204020204" pitchFamily="34" charset="0"/>
              </a:rPr>
              <a:t>2874</a:t>
            </a:r>
            <a:r>
              <a:rPr lang="fr-FR" dirty="0">
                <a:solidFill>
                  <a:srgbClr val="0000CC"/>
                </a:solidFill>
                <a:latin typeface="Corbel" panose="020B0503020204020204" pitchFamily="34" charset="0"/>
              </a:rPr>
              <a:t> élèves 	ou	 </a:t>
            </a:r>
            <a:r>
              <a:rPr lang="fr-FR" b="1" dirty="0">
                <a:solidFill>
                  <a:srgbClr val="0000CC"/>
                </a:solidFill>
                <a:latin typeface="Corbel" panose="020B0503020204020204" pitchFamily="34" charset="0"/>
              </a:rPr>
              <a:t>49,38 %</a:t>
            </a:r>
            <a:r>
              <a:rPr lang="fr-FR" dirty="0">
                <a:solidFill>
                  <a:srgbClr val="0000CC"/>
                </a:solidFill>
                <a:latin typeface="Corbel" panose="020B0503020204020204" pitchFamily="34" charset="0"/>
              </a:rPr>
              <a:t> des membres.</a:t>
            </a:r>
          </a:p>
          <a:p>
            <a:pPr marL="0" indent="0" algn="just">
              <a:spcBef>
                <a:spcPct val="50000"/>
              </a:spcBef>
              <a:defRPr/>
            </a:pPr>
            <a:endParaRPr lang="fr-FR" altLang="fr-FR" sz="2000" dirty="0">
              <a:solidFill>
                <a:srgbClr val="CC6600"/>
              </a:solidFill>
              <a:latin typeface="Corbel" panose="020B0503020204020204" pitchFamily="34" charset="0"/>
            </a:endParaRP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14674717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12</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68915"/>
            <a:ext cx="6824614" cy="5678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Analyse des structures adhérentes qui utilisent les services de JLC’PAYE CONSEIL</a:t>
            </a:r>
          </a:p>
          <a:p>
            <a:pPr marL="0" indent="0">
              <a:defRPr/>
            </a:pPr>
            <a:r>
              <a:rPr lang="fr-FR" sz="2000" dirty="0">
                <a:solidFill>
                  <a:srgbClr val="0000CC"/>
                </a:solidFill>
                <a:latin typeface="Corbel" panose="020B0503020204020204" pitchFamily="34" charset="0"/>
              </a:rPr>
              <a:t>Analyse des structures utilisant les services de paie externalisée par la Fédération (base décembre 2017) :</a:t>
            </a:r>
            <a:br>
              <a:rPr lang="fr-FR" sz="2000" dirty="0">
                <a:solidFill>
                  <a:srgbClr val="0000CC"/>
                </a:solidFill>
                <a:latin typeface="Corbel" panose="020B0503020204020204" pitchFamily="34" charset="0"/>
              </a:rPr>
            </a:br>
            <a:r>
              <a:rPr lang="fr-FR" sz="2000" dirty="0">
                <a:solidFill>
                  <a:srgbClr val="0000CC"/>
                </a:solidFill>
                <a:latin typeface="Corbel" panose="020B0503020204020204" pitchFamily="34" charset="0"/>
              </a:rPr>
              <a:t>Nombre de structures : </a:t>
            </a:r>
            <a:r>
              <a:rPr lang="fr-FR" sz="2000" b="1" dirty="0">
                <a:solidFill>
                  <a:srgbClr val="0000CC"/>
                </a:solidFill>
                <a:latin typeface="Corbel" panose="020B0503020204020204" pitchFamily="34" charset="0"/>
              </a:rPr>
              <a:t>9</a:t>
            </a:r>
            <a:r>
              <a:rPr lang="fr-FR" sz="2000" dirty="0">
                <a:solidFill>
                  <a:srgbClr val="0000CC"/>
                </a:solidFill>
                <a:latin typeface="Corbel" panose="020B0503020204020204" pitchFamily="34" charset="0"/>
              </a:rPr>
              <a:t/>
            </a:r>
            <a:br>
              <a:rPr lang="fr-FR" sz="2000" dirty="0">
                <a:solidFill>
                  <a:srgbClr val="0000CC"/>
                </a:solidFill>
                <a:latin typeface="Corbel" panose="020B0503020204020204" pitchFamily="34" charset="0"/>
              </a:rPr>
            </a:br>
            <a:r>
              <a:rPr lang="fr-FR" sz="2000" dirty="0">
                <a:solidFill>
                  <a:srgbClr val="0000CC"/>
                </a:solidFill>
                <a:latin typeface="Corbel" panose="020B0503020204020204" pitchFamily="34" charset="0"/>
              </a:rPr>
              <a:t>Nombres de contrats : </a:t>
            </a:r>
            <a:r>
              <a:rPr lang="fr-FR" sz="2000" b="1" dirty="0">
                <a:solidFill>
                  <a:srgbClr val="0000CC"/>
                </a:solidFill>
                <a:latin typeface="Corbel" panose="020B0503020204020204" pitchFamily="34" charset="0"/>
              </a:rPr>
              <a:t>41</a:t>
            </a:r>
            <a:r>
              <a:rPr lang="fr-FR" sz="2000" dirty="0">
                <a:solidFill>
                  <a:srgbClr val="0000CC"/>
                </a:solidFill>
                <a:latin typeface="Corbel" panose="020B0503020204020204" pitchFamily="34" charset="0"/>
              </a:rPr>
              <a:t/>
            </a:r>
            <a:br>
              <a:rPr lang="fr-FR" sz="2000" dirty="0">
                <a:solidFill>
                  <a:srgbClr val="0000CC"/>
                </a:solidFill>
                <a:latin typeface="Corbel" panose="020B0503020204020204" pitchFamily="34" charset="0"/>
              </a:rPr>
            </a:br>
            <a:r>
              <a:rPr lang="fr-FR" sz="2000" dirty="0">
                <a:solidFill>
                  <a:srgbClr val="0000CC"/>
                </a:solidFill>
                <a:latin typeface="Corbel" panose="020B0503020204020204" pitchFamily="34" charset="0"/>
              </a:rPr>
              <a:t>Nombres de salariés : </a:t>
            </a:r>
            <a:r>
              <a:rPr lang="fr-FR" sz="2000" b="1" dirty="0">
                <a:solidFill>
                  <a:srgbClr val="0000CC"/>
                </a:solidFill>
                <a:latin typeface="Corbel" panose="020B0503020204020204" pitchFamily="34" charset="0"/>
              </a:rPr>
              <a:t>39</a:t>
            </a:r>
            <a:r>
              <a:rPr lang="fr-FR" sz="2000" dirty="0">
                <a:solidFill>
                  <a:srgbClr val="0000CC"/>
                </a:solidFill>
                <a:latin typeface="Corbel" panose="020B0503020204020204" pitchFamily="34" charset="0"/>
              </a:rPr>
              <a:t>	Dont Directeur de musique : </a:t>
            </a:r>
            <a:r>
              <a:rPr lang="fr-FR" sz="2000" b="1" dirty="0">
                <a:solidFill>
                  <a:srgbClr val="0000CC"/>
                </a:solidFill>
                <a:latin typeface="Corbel" panose="020B0503020204020204" pitchFamily="34" charset="0"/>
              </a:rPr>
              <a:t>3 </a:t>
            </a:r>
            <a:r>
              <a:rPr lang="fr-FR" sz="2000" dirty="0">
                <a:solidFill>
                  <a:srgbClr val="0000CC"/>
                </a:solidFill>
                <a:latin typeface="Corbel" panose="020B0503020204020204" pitchFamily="34" charset="0"/>
              </a:rPr>
              <a:t/>
            </a:r>
            <a:br>
              <a:rPr lang="fr-FR" sz="2000" dirty="0">
                <a:solidFill>
                  <a:srgbClr val="0000CC"/>
                </a:solidFill>
                <a:latin typeface="Corbel" panose="020B0503020204020204" pitchFamily="34" charset="0"/>
              </a:rPr>
            </a:br>
            <a:r>
              <a:rPr lang="fr-FR" sz="2000" dirty="0">
                <a:solidFill>
                  <a:srgbClr val="0000CC"/>
                </a:solidFill>
                <a:latin typeface="Corbel" panose="020B0503020204020204" pitchFamily="34" charset="0"/>
              </a:rPr>
              <a:t>soit un total de </a:t>
            </a:r>
            <a:r>
              <a:rPr lang="fr-FR" sz="2000" b="1" dirty="0">
                <a:solidFill>
                  <a:srgbClr val="0000CC"/>
                </a:solidFill>
                <a:latin typeface="Corbel" panose="020B0503020204020204" pitchFamily="34" charset="0"/>
              </a:rPr>
              <a:t>288</a:t>
            </a:r>
            <a:r>
              <a:rPr lang="fr-FR" sz="2000" dirty="0">
                <a:solidFill>
                  <a:srgbClr val="0000CC"/>
                </a:solidFill>
                <a:latin typeface="Corbel" panose="020B0503020204020204" pitchFamily="34" charset="0"/>
              </a:rPr>
              <a:t>h hebdomadaires ou </a:t>
            </a:r>
            <a:r>
              <a:rPr lang="fr-FR" sz="2000" b="1" dirty="0">
                <a:solidFill>
                  <a:srgbClr val="0000CC"/>
                </a:solidFill>
                <a:latin typeface="Corbel" panose="020B0503020204020204" pitchFamily="34" charset="0"/>
              </a:rPr>
              <a:t>12</a:t>
            </a:r>
            <a:r>
              <a:rPr lang="fr-FR" sz="2000" dirty="0">
                <a:solidFill>
                  <a:srgbClr val="0000CC"/>
                </a:solidFill>
                <a:latin typeface="Corbel" panose="020B0503020204020204" pitchFamily="34" charset="0"/>
              </a:rPr>
              <a:t> </a:t>
            </a:r>
            <a:r>
              <a:rPr lang="fr-FR" sz="2000" dirty="0" err="1">
                <a:solidFill>
                  <a:srgbClr val="0000CC"/>
                </a:solidFill>
                <a:latin typeface="Corbel" panose="020B0503020204020204" pitchFamily="34" charset="0"/>
              </a:rPr>
              <a:t>Etp</a:t>
            </a:r>
            <a:r>
              <a:rPr lang="fr-FR" sz="2000" dirty="0">
                <a:solidFill>
                  <a:srgbClr val="0000CC"/>
                </a:solidFill>
                <a:latin typeface="Corbel" panose="020B0503020204020204" pitchFamily="34" charset="0"/>
              </a:rPr>
              <a:t> </a:t>
            </a:r>
            <a:br>
              <a:rPr lang="fr-FR" sz="2000" dirty="0">
                <a:solidFill>
                  <a:srgbClr val="0000CC"/>
                </a:solidFill>
                <a:latin typeface="Corbel" panose="020B0503020204020204" pitchFamily="34" charset="0"/>
              </a:rPr>
            </a:br>
            <a:r>
              <a:rPr lang="fr-FR" sz="2000" dirty="0">
                <a:solidFill>
                  <a:srgbClr val="0000CC"/>
                </a:solidFill>
                <a:latin typeface="Corbel" panose="020B0503020204020204" pitchFamily="34" charset="0"/>
              </a:rPr>
              <a:t>Moyenne horaire hebdomadaire contractuelle : </a:t>
            </a:r>
            <a:r>
              <a:rPr lang="fr-FR" sz="2000" b="1" dirty="0">
                <a:solidFill>
                  <a:srgbClr val="0000CC"/>
                </a:solidFill>
                <a:latin typeface="Corbel" panose="020B0503020204020204" pitchFamily="34" charset="0"/>
              </a:rPr>
              <a:t>7</a:t>
            </a:r>
            <a:r>
              <a:rPr lang="fr-FR" sz="2000" dirty="0">
                <a:solidFill>
                  <a:srgbClr val="0000CC"/>
                </a:solidFill>
                <a:latin typeface="Corbel" panose="020B0503020204020204" pitchFamily="34" charset="0"/>
              </a:rPr>
              <a:t>h/semaine </a:t>
            </a:r>
          </a:p>
          <a:p>
            <a:pPr marL="0" indent="0">
              <a:defRPr/>
            </a:pPr>
            <a:r>
              <a:rPr lang="fr-FR" sz="1200" dirty="0">
                <a:solidFill>
                  <a:srgbClr val="0000CC"/>
                </a:solidFill>
                <a:latin typeface="Corbel" panose="020B0503020204020204" pitchFamily="34" charset="0"/>
              </a:rPr>
              <a:t> </a:t>
            </a:r>
            <a:r>
              <a:rPr lang="fr-FR" sz="2000" dirty="0">
                <a:solidFill>
                  <a:srgbClr val="0000CC"/>
                </a:solidFill>
                <a:latin typeface="Corbel" panose="020B0503020204020204" pitchFamily="34" charset="0"/>
              </a:rPr>
              <a:t/>
            </a:r>
            <a:br>
              <a:rPr lang="fr-FR" sz="2000" dirty="0">
                <a:solidFill>
                  <a:srgbClr val="0000CC"/>
                </a:solidFill>
                <a:latin typeface="Corbel" panose="020B0503020204020204" pitchFamily="34" charset="0"/>
              </a:rPr>
            </a:br>
            <a:r>
              <a:rPr lang="fr-FR" sz="1600" dirty="0">
                <a:solidFill>
                  <a:srgbClr val="0000CC"/>
                </a:solidFill>
                <a:latin typeface="Corbel" panose="020B0503020204020204" pitchFamily="34" charset="0"/>
              </a:rPr>
              <a:t>Cette liste n’est pas exhaustive puisque seules les structures utilisant les services de la fédération sont prises en compte (sont exclues les utilisations de la Fédération pour les sessions de l’Harmonie Ecole et le stage d’été). </a:t>
            </a:r>
          </a:p>
          <a:p>
            <a:pPr marL="0" indent="0" algn="just">
              <a:spcBef>
                <a:spcPct val="50000"/>
              </a:spcBef>
              <a:defRPr/>
            </a:pPr>
            <a:endParaRPr lang="fr-FR" sz="2000" dirty="0">
              <a:latin typeface="Corbel" panose="020B0503020204020204" pitchFamily="34" charset="0"/>
            </a:endParaRPr>
          </a:p>
          <a:p>
            <a:pPr marL="0" indent="0" algn="just">
              <a:spcBef>
                <a:spcPct val="50000"/>
              </a:spcBef>
              <a:defRPr/>
            </a:pPr>
            <a:endParaRPr lang="fr-FR" altLang="fr-FR" sz="2000" dirty="0">
              <a:solidFill>
                <a:srgbClr val="CC6600"/>
              </a:solidFill>
              <a:latin typeface="Corbel" panose="020B0503020204020204" pitchFamily="34" charset="0"/>
            </a:endParaRP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23004544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13</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34816"/>
            <a:ext cx="6824614" cy="3131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Analyse des structures adhérentes qui utilisent les services de JLC’PAYE CONSEIL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budgétaires</a:t>
            </a:r>
          </a:p>
          <a:p>
            <a:pPr marL="342900" indent="-342900" algn="just">
              <a:spcBef>
                <a:spcPts val="900"/>
              </a:spcBef>
              <a:buFont typeface="Arial" panose="020B0604020202020204" pitchFamily="34" charset="0"/>
              <a:buChar char="•"/>
              <a:defRPr/>
            </a:pPr>
            <a:endParaRPr lang="fr-FR" altLang="fr-FR" sz="2000" dirty="0">
              <a:solidFill>
                <a:srgbClr val="CC6600"/>
              </a:solidFill>
              <a:latin typeface="Corbel" panose="020B0503020204020204" pitchFamily="34" charset="0"/>
            </a:endParaRPr>
          </a:p>
          <a:p>
            <a:pPr marL="0" indent="0" algn="just">
              <a:spcBef>
                <a:spcPts val="900"/>
              </a:spcBef>
              <a:defRPr/>
            </a:pPr>
            <a:r>
              <a:rPr lang="fr-FR" altLang="fr-FR" sz="2000" dirty="0">
                <a:solidFill>
                  <a:srgbClr val="0000CC"/>
                </a:solidFill>
                <a:latin typeface="Corbel" panose="020B0503020204020204" pitchFamily="34" charset="0"/>
              </a:rPr>
              <a:t>La plupart des sociétés rencontrent des difficultés pour équilibrer les finances,</a:t>
            </a: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286422059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14</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34816"/>
            <a:ext cx="6824614" cy="3554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Analyse des structures adhérentes qui utilisent les services de JLC’PAYE CONSEIL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budgétaires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convention</a:t>
            </a:r>
          </a:p>
          <a:p>
            <a:pPr marL="342900" indent="-342900" algn="just">
              <a:spcBef>
                <a:spcPts val="900"/>
              </a:spcBef>
              <a:buFont typeface="Arial" panose="020B0604020202020204" pitchFamily="34" charset="0"/>
              <a:buChar char="•"/>
              <a:defRPr/>
            </a:pPr>
            <a:endParaRPr lang="fr-FR" altLang="fr-FR" sz="2000" dirty="0">
              <a:solidFill>
                <a:srgbClr val="CC6600"/>
              </a:solidFill>
              <a:latin typeface="Corbel" panose="020B0503020204020204" pitchFamily="34" charset="0"/>
            </a:endParaRPr>
          </a:p>
          <a:p>
            <a:pPr marL="0" indent="0" algn="just">
              <a:spcBef>
                <a:spcPts val="900"/>
              </a:spcBef>
              <a:defRPr/>
            </a:pPr>
            <a:r>
              <a:rPr lang="fr-FR" altLang="fr-FR" sz="2000" dirty="0">
                <a:solidFill>
                  <a:srgbClr val="0000CC"/>
                </a:solidFill>
                <a:latin typeface="Corbel" panose="020B0503020204020204" pitchFamily="34" charset="0"/>
              </a:rPr>
              <a:t>Aujourd’hui un minimum de </a:t>
            </a:r>
            <a:r>
              <a:rPr lang="fr-FR" altLang="fr-FR" sz="2000" b="1" dirty="0">
                <a:solidFill>
                  <a:srgbClr val="0000CC"/>
                </a:solidFill>
                <a:latin typeface="Corbel" panose="020B0503020204020204" pitchFamily="34" charset="0"/>
              </a:rPr>
              <a:t>2</a:t>
            </a:r>
            <a:r>
              <a:rPr lang="fr-FR" altLang="fr-FR" sz="2000" dirty="0">
                <a:solidFill>
                  <a:srgbClr val="0000CC"/>
                </a:solidFill>
                <a:latin typeface="Corbel" panose="020B0503020204020204" pitchFamily="34" charset="0"/>
              </a:rPr>
              <a:t>h par semaine de face à face soit </a:t>
            </a:r>
            <a:r>
              <a:rPr lang="fr-FR" altLang="fr-FR" sz="2000" b="1" dirty="0">
                <a:solidFill>
                  <a:srgbClr val="0000CC"/>
                </a:solidFill>
                <a:latin typeface="Corbel" panose="020B0503020204020204" pitchFamily="34" charset="0"/>
              </a:rPr>
              <a:t>2,92</a:t>
            </a:r>
            <a:r>
              <a:rPr lang="fr-FR" altLang="fr-FR" sz="2000" dirty="0">
                <a:solidFill>
                  <a:srgbClr val="0000CC"/>
                </a:solidFill>
                <a:latin typeface="Corbel" panose="020B0503020204020204" pitchFamily="34" charset="0"/>
              </a:rPr>
              <a:t> heures rémunérées,</a:t>
            </a: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38294055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15</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34816"/>
            <a:ext cx="6824614" cy="4593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Analyse des structures adhérentes qui utilisent les services de JLC’PAYE CONSEIL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budgétaires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convention</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Médecine du travail</a:t>
            </a:r>
          </a:p>
          <a:p>
            <a:pPr marL="342900" indent="-342900" algn="just">
              <a:spcBef>
                <a:spcPts val="900"/>
              </a:spcBef>
              <a:buFont typeface="Arial" panose="020B0604020202020204" pitchFamily="34" charset="0"/>
              <a:buChar char="•"/>
              <a:defRPr/>
            </a:pPr>
            <a:endParaRPr lang="fr-FR" altLang="fr-FR" sz="2000" dirty="0">
              <a:solidFill>
                <a:srgbClr val="CC6600"/>
              </a:solidFill>
              <a:latin typeface="Corbel" panose="020B0503020204020204" pitchFamily="34" charset="0"/>
            </a:endParaRPr>
          </a:p>
          <a:p>
            <a:pPr marL="0" indent="0" algn="just">
              <a:spcBef>
                <a:spcPts val="900"/>
              </a:spcBef>
              <a:defRPr/>
            </a:pPr>
            <a:r>
              <a:rPr lang="fr-FR" sz="2000" dirty="0">
                <a:solidFill>
                  <a:srgbClr val="0000CC"/>
                </a:solidFill>
                <a:latin typeface="Corbel" panose="020B0503020204020204" pitchFamily="34" charset="0"/>
              </a:rPr>
              <a:t>Chaque structure employeuse doit payer pour tous ses salariés. Cependant concernant la médecine du travail de Saône et Loire (MT71) il y a une possibilité de mutualiser pour un même salarié les frais de médecine du travail. </a:t>
            </a:r>
            <a:r>
              <a:rPr lang="fr-FR" sz="2000" i="1" dirty="0">
                <a:solidFill>
                  <a:srgbClr val="0000CC"/>
                </a:solidFill>
                <a:latin typeface="Corbel" panose="020B0503020204020204" pitchFamily="34" charset="0"/>
                <a:hlinkClick r:id="rId2" action="ppaction://hlinkfile"/>
              </a:rPr>
              <a:t>Voir le document en annexe</a:t>
            </a:r>
            <a:r>
              <a:rPr lang="fr-FR" sz="2000" dirty="0">
                <a:solidFill>
                  <a:srgbClr val="0000CC"/>
                </a:solidFill>
                <a:latin typeface="Corbel" panose="020B0503020204020204" pitchFamily="34" charset="0"/>
              </a:rPr>
              <a:t>.</a:t>
            </a:r>
            <a:endParaRPr lang="fr-FR" altLang="fr-FR" sz="2000" dirty="0">
              <a:solidFill>
                <a:srgbClr val="0000CC"/>
              </a:solidFill>
              <a:latin typeface="Corbel" panose="020B0503020204020204" pitchFamily="34" charset="0"/>
            </a:endParaRP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29801481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16</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34816"/>
            <a:ext cx="6824614"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Analyse des structures adhérentes qui utilisent les services de JLC’PAYE CONSEIL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budgétaires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convention</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Médecine du travail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formation professionnelle</a:t>
            </a:r>
          </a:p>
          <a:p>
            <a:pPr marL="342900" indent="-342900" algn="just">
              <a:spcBef>
                <a:spcPts val="900"/>
              </a:spcBef>
              <a:buFont typeface="Arial" panose="020B0604020202020204" pitchFamily="34" charset="0"/>
              <a:buChar char="•"/>
              <a:defRPr/>
            </a:pPr>
            <a:endParaRPr lang="fr-FR" altLang="fr-FR" sz="2000" dirty="0">
              <a:solidFill>
                <a:srgbClr val="CC6600"/>
              </a:solidFill>
              <a:latin typeface="Corbel" panose="020B0503020204020204" pitchFamily="34" charset="0"/>
            </a:endParaRPr>
          </a:p>
          <a:p>
            <a:pPr marL="0" indent="0" algn="just">
              <a:spcBef>
                <a:spcPts val="900"/>
              </a:spcBef>
              <a:defRPr/>
            </a:pPr>
            <a:r>
              <a:rPr lang="fr-FR" sz="2000" dirty="0">
                <a:solidFill>
                  <a:srgbClr val="0000CC"/>
                </a:solidFill>
              </a:rPr>
              <a:t>difficile à mettre en œuvre car quelle structure prend en charge dans la situation multi-employeurs ? </a:t>
            </a:r>
            <a:endParaRPr lang="fr-FR" altLang="fr-FR" sz="2000" dirty="0">
              <a:solidFill>
                <a:srgbClr val="0000CC"/>
              </a:solidFill>
              <a:latin typeface="Corbel" panose="020B0503020204020204" pitchFamily="34" charset="0"/>
            </a:endParaRP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4939739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17</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34816"/>
            <a:ext cx="6824614" cy="4578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Analyse des structures adhérentes qui utilisent les services de JLC’PAYE CONSEIL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budgétaires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convention</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Médecine du travail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formation </a:t>
            </a:r>
            <a:r>
              <a:rPr lang="fr-FR" altLang="fr-FR" sz="2000" dirty="0" err="1">
                <a:solidFill>
                  <a:srgbClr val="CC6600"/>
                </a:solidFill>
                <a:latin typeface="Corbel" panose="020B0503020204020204" pitchFamily="34" charset="0"/>
              </a:rPr>
              <a:t>profesionnelle</a:t>
            </a:r>
            <a:endParaRPr lang="fr-FR" altLang="fr-FR" sz="2000" dirty="0">
              <a:solidFill>
                <a:srgbClr val="CC6600"/>
              </a:solidFill>
              <a:latin typeface="Corbel" panose="020B0503020204020204" pitchFamily="34" charset="0"/>
            </a:endParaRP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administratives </a:t>
            </a:r>
          </a:p>
          <a:p>
            <a:pPr marL="342900" indent="-342900" algn="just">
              <a:spcBef>
                <a:spcPts val="900"/>
              </a:spcBef>
              <a:buFont typeface="Arial" panose="020B0604020202020204" pitchFamily="34" charset="0"/>
              <a:buChar char="•"/>
              <a:defRPr/>
            </a:pPr>
            <a:endParaRPr lang="fr-FR" altLang="fr-FR" sz="2000" dirty="0">
              <a:solidFill>
                <a:srgbClr val="CC6600"/>
              </a:solidFill>
              <a:latin typeface="Corbel" panose="020B0503020204020204" pitchFamily="34" charset="0"/>
            </a:endParaRPr>
          </a:p>
          <a:p>
            <a:pPr marL="0" indent="0" algn="just">
              <a:spcBef>
                <a:spcPts val="900"/>
              </a:spcBef>
              <a:defRPr/>
            </a:pPr>
            <a:r>
              <a:rPr lang="fr-FR" sz="2000" dirty="0">
                <a:solidFill>
                  <a:srgbClr val="0000CC"/>
                </a:solidFill>
              </a:rPr>
              <a:t>Ex : La mise en place de la mutuelle santé obligatoire.</a:t>
            </a:r>
            <a:endParaRPr lang="fr-FR" altLang="fr-FR" sz="2000" dirty="0">
              <a:solidFill>
                <a:srgbClr val="0000CC"/>
              </a:solidFill>
              <a:latin typeface="Corbel" panose="020B0503020204020204" pitchFamily="34" charset="0"/>
            </a:endParaRP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32578506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18</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34816"/>
            <a:ext cx="6824614"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Analyse des structures adhérentes qui utilisent les services de JLC’PAYE CONSEIL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budgétaires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convention</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Médecine du travail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formation </a:t>
            </a:r>
            <a:r>
              <a:rPr lang="fr-FR" altLang="fr-FR" sz="2000" dirty="0" err="1">
                <a:solidFill>
                  <a:srgbClr val="CC6600"/>
                </a:solidFill>
                <a:latin typeface="Corbel" panose="020B0503020204020204" pitchFamily="34" charset="0"/>
              </a:rPr>
              <a:t>profesionnelle</a:t>
            </a:r>
            <a:endParaRPr lang="fr-FR" altLang="fr-FR" sz="2000" dirty="0">
              <a:solidFill>
                <a:srgbClr val="CC6600"/>
              </a:solidFill>
              <a:latin typeface="Corbel" panose="020B0503020204020204" pitchFamily="34" charset="0"/>
            </a:endParaRP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administratives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entretiens professionnels</a:t>
            </a: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19103540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19</a:t>
            </a:fld>
            <a:endParaRPr lang="fr-FR"/>
          </a:p>
        </p:txBody>
      </p:sp>
      <p:sp>
        <p:nvSpPr>
          <p:cNvPr id="6" name="Text Box 4">
            <a:extLst>
              <a:ext uri="{FF2B5EF4-FFF2-40B4-BE49-F238E27FC236}">
                <a16:creationId xmlns:a16="http://schemas.microsoft.com/office/drawing/2014/main" xmlns="" id="{9BFFF36B-D6A7-494F-B5D9-2FDBF5E34899}"/>
              </a:ext>
            </a:extLst>
          </p:cNvPr>
          <p:cNvSpPr txBox="1">
            <a:spLocks noChangeArrowheads="1"/>
          </p:cNvSpPr>
          <p:nvPr/>
        </p:nvSpPr>
        <p:spPr bwMode="auto">
          <a:xfrm>
            <a:off x="1159693" y="1034816"/>
            <a:ext cx="6824614" cy="4516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Difficultés de gestion et de renouvellement des effectifs,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chiffres de la formation de la CMF Saône et Loire,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Analyse des structures adhérentes qui utilisent les services de JLC’PAYE CONSEIL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budgétaires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convention</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Médecine du travail</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de la formation professionnelle</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contraintes administratives </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entretiens professionnels</a:t>
            </a:r>
          </a:p>
          <a:p>
            <a:pPr marL="342900" indent="-342900" algn="just">
              <a:spcBef>
                <a:spcPts val="900"/>
              </a:spcBef>
              <a:buFont typeface="Arial" panose="020B0604020202020204" pitchFamily="34" charset="0"/>
              <a:buChar char="•"/>
              <a:defRPr/>
            </a:pPr>
            <a:r>
              <a:rPr lang="fr-FR" altLang="fr-FR" sz="2000" dirty="0">
                <a:solidFill>
                  <a:srgbClr val="CC6600"/>
                </a:solidFill>
                <a:latin typeface="Corbel" panose="020B0503020204020204" pitchFamily="34" charset="0"/>
              </a:rPr>
              <a:t>Les maladies</a:t>
            </a: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5609225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4A14B685-ADCD-43BF-9FEA-13C16DA9B51D}"/>
              </a:ext>
            </a:extLst>
          </p:cNvPr>
          <p:cNvSpPr txBox="1">
            <a:spLocks noChangeArrowheads="1"/>
          </p:cNvSpPr>
          <p:nvPr/>
        </p:nvSpPr>
        <p:spPr bwMode="auto">
          <a:xfrm>
            <a:off x="468313" y="1844675"/>
            <a:ext cx="8351837" cy="2566857"/>
          </a:xfrm>
          <a:prstGeom prst="rect">
            <a:avLst/>
          </a:prstGeom>
          <a:noFill/>
          <a:ln w="76200" cmpd="tri">
            <a:solidFill>
              <a:srgbClr val="FF66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400" b="1" dirty="0">
                <a:solidFill>
                  <a:srgbClr val="0033CC"/>
                </a:solidFill>
              </a:rPr>
              <a:t>Fédération Musicale de Saône-et-Loire</a:t>
            </a:r>
          </a:p>
          <a:p>
            <a:pPr algn="ctr">
              <a:spcBef>
                <a:spcPct val="50000"/>
              </a:spcBef>
              <a:buFontTx/>
              <a:buNone/>
            </a:pPr>
            <a:endParaRPr lang="fr-FR" altLang="fr-FR" sz="2400" b="1" dirty="0">
              <a:solidFill>
                <a:srgbClr val="0033CC"/>
              </a:solidFill>
            </a:endParaRPr>
          </a:p>
          <a:p>
            <a:pPr algn="ctr">
              <a:spcBef>
                <a:spcPct val="10000"/>
              </a:spcBef>
              <a:buFontTx/>
              <a:buNone/>
            </a:pPr>
            <a:r>
              <a:rPr lang="fr-FR" altLang="fr-FR" b="1" dirty="0">
                <a:solidFill>
                  <a:srgbClr val="CC6600"/>
                </a:solidFill>
                <a:latin typeface="Arial" panose="020B0604020202020204" pitchFamily="34" charset="0"/>
              </a:rPr>
              <a:t>Bienvenue à la réunion</a:t>
            </a:r>
            <a:br>
              <a:rPr lang="fr-FR" altLang="fr-FR" b="1" dirty="0">
                <a:solidFill>
                  <a:srgbClr val="CC6600"/>
                </a:solidFill>
                <a:latin typeface="Arial" panose="020B0604020202020204" pitchFamily="34" charset="0"/>
              </a:rPr>
            </a:br>
            <a:r>
              <a:rPr lang="fr-FR" altLang="fr-FR" b="1" dirty="0">
                <a:solidFill>
                  <a:srgbClr val="CC6600"/>
                </a:solidFill>
                <a:latin typeface="Arial" panose="020B0604020202020204" pitchFamily="34" charset="0"/>
              </a:rPr>
              <a:t>sur la Mutualisation</a:t>
            </a:r>
          </a:p>
          <a:p>
            <a:pPr algn="ctr">
              <a:spcBef>
                <a:spcPct val="40000"/>
              </a:spcBef>
              <a:buFontTx/>
              <a:buNone/>
            </a:pPr>
            <a:r>
              <a:rPr lang="fr-FR" altLang="fr-FR" sz="2400" b="1" dirty="0">
                <a:solidFill>
                  <a:srgbClr val="0033CC"/>
                </a:solidFill>
                <a:latin typeface="Arial" panose="020B0604020202020204" pitchFamily="34" charset="0"/>
              </a:rPr>
              <a:t>Chalon le 20 janvier 2018</a:t>
            </a:r>
            <a:endParaRPr lang="fr-FR" altLang="fr-FR" sz="2400" b="1" dirty="0">
              <a:solidFill>
                <a:srgbClr val="FFFF00"/>
              </a:solidFill>
              <a:latin typeface="Arial" panose="020B0604020202020204" pitchFamily="34" charset="0"/>
            </a:endParaRPr>
          </a:p>
        </p:txBody>
      </p:sp>
      <p:sp>
        <p:nvSpPr>
          <p:cNvPr id="3" name="Espace réservé de la date 2">
            <a:extLst>
              <a:ext uri="{FF2B5EF4-FFF2-40B4-BE49-F238E27FC236}">
                <a16:creationId xmlns:a16="http://schemas.microsoft.com/office/drawing/2014/main" xmlns="" id="{0D8292D6-D273-4225-85D0-127FC07B9DD4}"/>
              </a:ext>
            </a:extLst>
          </p:cNvPr>
          <p:cNvSpPr>
            <a:spLocks noGrp="1"/>
          </p:cNvSpPr>
          <p:nvPr>
            <p:ph type="dt" sz="half" idx="10"/>
          </p:nvPr>
        </p:nvSpPr>
        <p:spPr/>
        <p:txBody>
          <a:bodyPr/>
          <a:lstStyle/>
          <a:p>
            <a:r>
              <a:rPr lang="fr-FR"/>
              <a:t>20 janvier 2018</a:t>
            </a:r>
            <a:endParaRPr lang="fr-FR" dirty="0"/>
          </a:p>
        </p:txBody>
      </p:sp>
      <p:sp>
        <p:nvSpPr>
          <p:cNvPr id="4" name="Espace réservé du pied de page 3">
            <a:extLst>
              <a:ext uri="{FF2B5EF4-FFF2-40B4-BE49-F238E27FC236}">
                <a16:creationId xmlns:a16="http://schemas.microsoft.com/office/drawing/2014/main" xmlns="" id="{39EBE0A6-EBFD-4AD9-BEF7-3386C192C5C9}"/>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5" name="Espace réservé du numéro de diapositive 4">
            <a:extLst>
              <a:ext uri="{FF2B5EF4-FFF2-40B4-BE49-F238E27FC236}">
                <a16:creationId xmlns:a16="http://schemas.microsoft.com/office/drawing/2014/main" xmlns="" id="{001EE901-D550-40CE-8695-5435A081ECB0}"/>
              </a:ext>
            </a:extLst>
          </p:cNvPr>
          <p:cNvSpPr>
            <a:spLocks noGrp="1"/>
          </p:cNvSpPr>
          <p:nvPr>
            <p:ph type="sldNum" sz="quarter" idx="12"/>
          </p:nvPr>
        </p:nvSpPr>
        <p:spPr/>
        <p:txBody>
          <a:bodyPr/>
          <a:lstStyle/>
          <a:p>
            <a:fld id="{4BB265B2-FD11-4EDE-8E72-FCA75CCC840C}" type="slidenum">
              <a:rPr lang="fr-FR" smtClean="0"/>
              <a:pPr/>
              <a:t>2</a:t>
            </a:fld>
            <a:endParaRPr lang="fr-FR"/>
          </a:p>
        </p:txBody>
      </p:sp>
    </p:spTree>
    <p:extLst>
      <p:ext uri="{BB962C8B-B14F-4D97-AF65-F5344CB8AC3E}">
        <p14:creationId xmlns:p14="http://schemas.microsoft.com/office/powerpoint/2010/main" xmlns="" val="4048290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20</a:t>
            </a:fld>
            <a:endParaRPr lang="fr-FR"/>
          </a:p>
        </p:txBody>
      </p:sp>
      <p:sp>
        <p:nvSpPr>
          <p:cNvPr id="5" name="Text Box 2">
            <a:extLst>
              <a:ext uri="{FF2B5EF4-FFF2-40B4-BE49-F238E27FC236}">
                <a16:creationId xmlns:a16="http://schemas.microsoft.com/office/drawing/2014/main" xmlns="" id="{E1E08081-6732-4250-B916-F84D11C1A895}"/>
              </a:ext>
            </a:extLst>
          </p:cNvPr>
          <p:cNvSpPr txBox="1">
            <a:spLocks noChangeArrowheads="1"/>
          </p:cNvSpPr>
          <p:nvPr/>
        </p:nvSpPr>
        <p:spPr bwMode="auto">
          <a:xfrm>
            <a:off x="322263" y="94807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b="1" dirty="0">
                <a:solidFill>
                  <a:srgbClr val="0000FF"/>
                </a:solidFill>
                <a:latin typeface="Corbel" panose="020B0503020204020204" pitchFamily="34" charset="0"/>
              </a:rPr>
              <a:t>Les possibilités de mutualisation</a:t>
            </a:r>
          </a:p>
        </p:txBody>
      </p:sp>
      <p:sp>
        <p:nvSpPr>
          <p:cNvPr id="6" name="Text Box 5">
            <a:extLst>
              <a:ext uri="{FF2B5EF4-FFF2-40B4-BE49-F238E27FC236}">
                <a16:creationId xmlns:a16="http://schemas.microsoft.com/office/drawing/2014/main" xmlns="" id="{CDF10E1D-E82A-49CB-A70B-BD82FB2ADA34}"/>
              </a:ext>
            </a:extLst>
          </p:cNvPr>
          <p:cNvSpPr txBox="1">
            <a:spLocks noChangeArrowheads="1"/>
          </p:cNvSpPr>
          <p:nvPr/>
        </p:nvSpPr>
        <p:spPr bwMode="auto">
          <a:xfrm>
            <a:off x="869870" y="1613415"/>
            <a:ext cx="7645479" cy="2954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r>
              <a:rPr lang="fr-FR" b="1" dirty="0">
                <a:solidFill>
                  <a:srgbClr val="CC6600"/>
                </a:solidFill>
                <a:latin typeface="Corbel" panose="020B0503020204020204" pitchFamily="34" charset="0"/>
              </a:rPr>
              <a:t>La mutualisation peut prendre deux formes :</a:t>
            </a:r>
          </a:p>
          <a:p>
            <a:pPr marL="0" algn="just"/>
            <a:endParaRPr lang="fr-FR" b="1" dirty="0">
              <a:solidFill>
                <a:srgbClr val="CC6600"/>
              </a:solidFill>
              <a:latin typeface="Corbel" panose="020B0503020204020204" pitchFamily="34" charset="0"/>
            </a:endParaRPr>
          </a:p>
          <a:p>
            <a:pPr marL="0" algn="just">
              <a:buFont typeface="+mj-lt"/>
              <a:buAutoNum type="arabicPeriod"/>
            </a:pPr>
            <a:r>
              <a:rPr lang="fr-FR" b="1" dirty="0">
                <a:solidFill>
                  <a:srgbClr val="CC6600"/>
                </a:solidFill>
                <a:latin typeface="Corbel" panose="020B0503020204020204" pitchFamily="34" charset="0"/>
              </a:rPr>
              <a:t>Un seul Employeur par salarié :</a:t>
            </a:r>
          </a:p>
          <a:p>
            <a:pPr marL="0" indent="0" algn="just"/>
            <a:endParaRPr lang="fr-FR" b="1" dirty="0">
              <a:solidFill>
                <a:srgbClr val="CC6600"/>
              </a:solidFill>
              <a:latin typeface="Corbel" panose="020B0503020204020204" pitchFamily="34" charset="0"/>
            </a:endParaRPr>
          </a:p>
          <a:p>
            <a:pPr marL="0" indent="0" algn="just"/>
            <a:r>
              <a:rPr lang="fr-FR" sz="2000" dirty="0">
                <a:solidFill>
                  <a:srgbClr val="0000CC"/>
                </a:solidFill>
                <a:latin typeface="Corbel" panose="020B0503020204020204" pitchFamily="34" charset="0"/>
              </a:rPr>
              <a:t>Une seule structure gère le salarié et elle sous-traite des heures auprès des autres structures. C’est du portage. La structure employeuse gère le salarié et facture en fonction des accords les heures sous-traitées dans le respect de la convention : toute l’année.</a:t>
            </a:r>
            <a:endParaRPr lang="fr-FR" sz="2000" b="1" dirty="0">
              <a:solidFill>
                <a:srgbClr val="0000CC"/>
              </a:solidFill>
              <a:latin typeface="Corbel" panose="020B0503020204020204" pitchFamily="34" charset="0"/>
            </a:endParaRPr>
          </a:p>
          <a:p>
            <a:pPr marL="0" indent="0" algn="just"/>
            <a:r>
              <a:rPr lang="fr-FR" sz="1000" dirty="0">
                <a:latin typeface="Corbel" panose="020B0503020204020204" pitchFamily="34" charset="0"/>
              </a:rPr>
              <a:t>  </a:t>
            </a:r>
          </a:p>
        </p:txBody>
      </p:sp>
    </p:spTree>
    <p:extLst>
      <p:ext uri="{BB962C8B-B14F-4D97-AF65-F5344CB8AC3E}">
        <p14:creationId xmlns:p14="http://schemas.microsoft.com/office/powerpoint/2010/main" xmlns="" val="1380972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21</a:t>
            </a:fld>
            <a:endParaRPr lang="fr-FR"/>
          </a:p>
        </p:txBody>
      </p:sp>
      <p:sp>
        <p:nvSpPr>
          <p:cNvPr id="5" name="Text Box 2">
            <a:extLst>
              <a:ext uri="{FF2B5EF4-FFF2-40B4-BE49-F238E27FC236}">
                <a16:creationId xmlns:a16="http://schemas.microsoft.com/office/drawing/2014/main" xmlns="" id="{E1E08081-6732-4250-B916-F84D11C1A895}"/>
              </a:ext>
            </a:extLst>
          </p:cNvPr>
          <p:cNvSpPr txBox="1">
            <a:spLocks noChangeArrowheads="1"/>
          </p:cNvSpPr>
          <p:nvPr/>
        </p:nvSpPr>
        <p:spPr bwMode="auto">
          <a:xfrm>
            <a:off x="322263" y="94807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b="1" dirty="0">
                <a:solidFill>
                  <a:srgbClr val="0000FF"/>
                </a:solidFill>
                <a:latin typeface="Corbel" panose="020B0503020204020204" pitchFamily="34" charset="0"/>
              </a:rPr>
              <a:t>Les possibilités de mutualisation</a:t>
            </a:r>
          </a:p>
        </p:txBody>
      </p:sp>
      <p:sp>
        <p:nvSpPr>
          <p:cNvPr id="6" name="Text Box 5">
            <a:extLst>
              <a:ext uri="{FF2B5EF4-FFF2-40B4-BE49-F238E27FC236}">
                <a16:creationId xmlns:a16="http://schemas.microsoft.com/office/drawing/2014/main" xmlns="" id="{CDF10E1D-E82A-49CB-A70B-BD82FB2ADA34}"/>
              </a:ext>
            </a:extLst>
          </p:cNvPr>
          <p:cNvSpPr txBox="1">
            <a:spLocks noChangeArrowheads="1"/>
          </p:cNvSpPr>
          <p:nvPr/>
        </p:nvSpPr>
        <p:spPr bwMode="auto">
          <a:xfrm>
            <a:off x="869870" y="1613415"/>
            <a:ext cx="7645479"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r>
              <a:rPr lang="fr-FR" b="1" dirty="0">
                <a:solidFill>
                  <a:srgbClr val="CC6600"/>
                </a:solidFill>
                <a:latin typeface="Corbel" panose="020B0503020204020204" pitchFamily="34" charset="0"/>
              </a:rPr>
              <a:t>La mutualisation peut prendre deux formes :</a:t>
            </a:r>
          </a:p>
          <a:p>
            <a:pPr marL="0" algn="just"/>
            <a:endParaRPr lang="fr-FR" b="1" dirty="0">
              <a:solidFill>
                <a:srgbClr val="CC6600"/>
              </a:solidFill>
              <a:latin typeface="Corbel" panose="020B0503020204020204" pitchFamily="34" charset="0"/>
            </a:endParaRPr>
          </a:p>
          <a:p>
            <a:pPr marL="0" algn="just">
              <a:buFont typeface="+mj-lt"/>
              <a:buAutoNum type="arabicPeriod" startAt="2"/>
            </a:pPr>
            <a:r>
              <a:rPr lang="fr-FR" b="1" dirty="0">
                <a:solidFill>
                  <a:srgbClr val="CC6600"/>
                </a:solidFill>
                <a:latin typeface="Corbel" panose="020B0503020204020204" pitchFamily="34" charset="0"/>
              </a:rPr>
              <a:t>Un seul Employeur pour l’ensemble des salariés :</a:t>
            </a:r>
            <a:br>
              <a:rPr lang="fr-FR" b="1" dirty="0">
                <a:solidFill>
                  <a:srgbClr val="CC6600"/>
                </a:solidFill>
                <a:latin typeface="Corbel" panose="020B0503020204020204" pitchFamily="34" charset="0"/>
              </a:rPr>
            </a:br>
            <a:r>
              <a:rPr lang="fr-FR" sz="1000" b="1" dirty="0">
                <a:solidFill>
                  <a:srgbClr val="CC6600"/>
                </a:solidFill>
                <a:latin typeface="Corbel" panose="020B0503020204020204" pitchFamily="34" charset="0"/>
              </a:rPr>
              <a:t> </a:t>
            </a:r>
            <a:r>
              <a:rPr lang="fr-FR" b="1" dirty="0">
                <a:solidFill>
                  <a:srgbClr val="CC6600"/>
                </a:solidFill>
                <a:latin typeface="Corbel" panose="020B0503020204020204" pitchFamily="34" charset="0"/>
              </a:rPr>
              <a:t/>
            </a:r>
            <a:br>
              <a:rPr lang="fr-FR" b="1" dirty="0">
                <a:solidFill>
                  <a:srgbClr val="CC6600"/>
                </a:solidFill>
                <a:latin typeface="Corbel" panose="020B0503020204020204" pitchFamily="34" charset="0"/>
              </a:rPr>
            </a:br>
            <a:r>
              <a:rPr lang="fr-FR" sz="2000" dirty="0">
                <a:solidFill>
                  <a:srgbClr val="0000CC"/>
                </a:solidFill>
                <a:latin typeface="Corbel" panose="020B0503020204020204" pitchFamily="34" charset="0"/>
              </a:rPr>
              <a:t>Les salariés sont salariés d’un centre de ressource et sont affectés à chaque structure en fonction de leur demande. Cette possibilité est à étudier soit sur l’ensemble du département, soit par territoire. Les contrats des salariés doivent préciser la possibilité d’exercer dans plusieurs structures.</a:t>
            </a:r>
          </a:p>
          <a:p>
            <a:pPr marL="0" indent="0" algn="just"/>
            <a:r>
              <a:rPr lang="fr-FR" sz="2000" dirty="0">
                <a:solidFill>
                  <a:srgbClr val="0000CC"/>
                </a:solidFill>
                <a:latin typeface="Corbel" panose="020B0503020204020204" pitchFamily="34" charset="0"/>
              </a:rPr>
              <a:t>Deux organisations juridiques semblent possibles,:</a:t>
            </a:r>
          </a:p>
          <a:p>
            <a:pPr marL="342900" indent="-342900" algn="just">
              <a:buFont typeface="Arial" panose="020B0604020202020204" pitchFamily="34" charset="0"/>
              <a:buChar char="•"/>
            </a:pPr>
            <a:r>
              <a:rPr lang="fr-FR" sz="2000" dirty="0">
                <a:solidFill>
                  <a:srgbClr val="0000CC"/>
                </a:solidFill>
                <a:latin typeface="Corbel" panose="020B0503020204020204" pitchFamily="34" charset="0"/>
              </a:rPr>
              <a:t>soit un </a:t>
            </a:r>
            <a:r>
              <a:rPr lang="fr-FR" sz="2000" dirty="0">
                <a:solidFill>
                  <a:srgbClr val="0000CC"/>
                </a:solidFill>
                <a:latin typeface="Corbel" panose="020B0503020204020204" pitchFamily="34" charset="0"/>
                <a:hlinkClick r:id="rId2" action="ppaction://hlinkfile"/>
              </a:rPr>
              <a:t>G.I.P.</a:t>
            </a:r>
            <a:r>
              <a:rPr lang="fr-FR" sz="2000" dirty="0">
                <a:solidFill>
                  <a:srgbClr val="0000CC"/>
                </a:solidFill>
                <a:latin typeface="Corbel" panose="020B0503020204020204" pitchFamily="34" charset="0"/>
              </a:rPr>
              <a:t> (Groupement d’Intérêt Public), </a:t>
            </a:r>
          </a:p>
          <a:p>
            <a:pPr marL="342900" indent="-342900" algn="just">
              <a:buFont typeface="Arial" panose="020B0604020202020204" pitchFamily="34" charset="0"/>
              <a:buChar char="•"/>
            </a:pPr>
            <a:r>
              <a:rPr lang="fr-FR" sz="2000" dirty="0">
                <a:solidFill>
                  <a:srgbClr val="0000CC"/>
                </a:solidFill>
                <a:latin typeface="Corbel" panose="020B0503020204020204" pitchFamily="34" charset="0"/>
              </a:rPr>
              <a:t>soit un </a:t>
            </a:r>
            <a:r>
              <a:rPr lang="fr-FR" sz="2000" dirty="0">
                <a:solidFill>
                  <a:srgbClr val="0000CC"/>
                </a:solidFill>
                <a:latin typeface="Corbel" panose="020B0503020204020204" pitchFamily="34" charset="0"/>
                <a:hlinkClick r:id="rId3" action="ppaction://hlinkfile"/>
              </a:rPr>
              <a:t>Groupement d’Employeurs</a:t>
            </a:r>
            <a:r>
              <a:rPr lang="fr-FR" sz="2000" dirty="0">
                <a:solidFill>
                  <a:srgbClr val="0000CC"/>
                </a:solidFill>
                <a:latin typeface="Corbel" panose="020B0503020204020204" pitchFamily="34" charset="0"/>
              </a:rPr>
              <a:t>.</a:t>
            </a:r>
          </a:p>
          <a:p>
            <a:pPr marL="0" indent="0" algn="just"/>
            <a:r>
              <a:rPr lang="fr-FR" sz="1000" dirty="0">
                <a:latin typeface="Corbel" panose="020B0503020204020204" pitchFamily="34" charset="0"/>
              </a:rPr>
              <a:t>  </a:t>
            </a:r>
          </a:p>
        </p:txBody>
      </p:sp>
    </p:spTree>
    <p:extLst>
      <p:ext uri="{BB962C8B-B14F-4D97-AF65-F5344CB8AC3E}">
        <p14:creationId xmlns:p14="http://schemas.microsoft.com/office/powerpoint/2010/main" xmlns="" val="14346311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22</a:t>
            </a:fld>
            <a:endParaRPr lang="fr-FR"/>
          </a:p>
        </p:txBody>
      </p:sp>
      <p:sp>
        <p:nvSpPr>
          <p:cNvPr id="5" name="Text Box 2">
            <a:extLst>
              <a:ext uri="{FF2B5EF4-FFF2-40B4-BE49-F238E27FC236}">
                <a16:creationId xmlns:a16="http://schemas.microsoft.com/office/drawing/2014/main" xmlns="" id="{E1E08081-6732-4250-B916-F84D11C1A895}"/>
              </a:ext>
            </a:extLst>
          </p:cNvPr>
          <p:cNvSpPr txBox="1">
            <a:spLocks noChangeArrowheads="1"/>
          </p:cNvSpPr>
          <p:nvPr/>
        </p:nvSpPr>
        <p:spPr bwMode="auto">
          <a:xfrm>
            <a:off x="322263" y="94807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b="1" dirty="0">
                <a:solidFill>
                  <a:srgbClr val="0000FF"/>
                </a:solidFill>
                <a:latin typeface="Corbel" panose="020B0503020204020204" pitchFamily="34" charset="0"/>
              </a:rPr>
              <a:t>Les possibilités de mutualisation</a:t>
            </a:r>
          </a:p>
        </p:txBody>
      </p:sp>
      <p:sp>
        <p:nvSpPr>
          <p:cNvPr id="6" name="Text Box 5">
            <a:extLst>
              <a:ext uri="{FF2B5EF4-FFF2-40B4-BE49-F238E27FC236}">
                <a16:creationId xmlns:a16="http://schemas.microsoft.com/office/drawing/2014/main" xmlns="" id="{CDF10E1D-E82A-49CB-A70B-BD82FB2ADA34}"/>
              </a:ext>
            </a:extLst>
          </p:cNvPr>
          <p:cNvSpPr txBox="1">
            <a:spLocks noChangeArrowheads="1"/>
          </p:cNvSpPr>
          <p:nvPr/>
        </p:nvSpPr>
        <p:spPr bwMode="auto">
          <a:xfrm>
            <a:off x="869871" y="2116335"/>
            <a:ext cx="7645479"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indent="0" algn="just">
              <a:spcBef>
                <a:spcPts val="600"/>
              </a:spcBef>
            </a:pPr>
            <a:r>
              <a:rPr lang="fr-FR" sz="2000" b="1" dirty="0">
                <a:solidFill>
                  <a:srgbClr val="0000CC"/>
                </a:solidFill>
                <a:latin typeface="Corbel" panose="020B0503020204020204" pitchFamily="34" charset="0"/>
              </a:rPr>
              <a:t>Pour chacune des formes de mutualisation, il sera nécessaire d’étudier : </a:t>
            </a:r>
          </a:p>
          <a:p>
            <a:pPr marL="342900" indent="-342900" algn="just">
              <a:spcBef>
                <a:spcPts val="600"/>
              </a:spcBef>
              <a:buFont typeface="Arial" panose="020B0604020202020204" pitchFamily="34" charset="0"/>
              <a:buChar char="•"/>
            </a:pPr>
            <a:r>
              <a:rPr lang="fr-FR" sz="2000" b="1" dirty="0">
                <a:solidFill>
                  <a:srgbClr val="0000CC"/>
                </a:solidFill>
                <a:latin typeface="Corbel" panose="020B0503020204020204" pitchFamily="34" charset="0"/>
              </a:rPr>
              <a:t>l’organisation juridique de la solution, </a:t>
            </a:r>
          </a:p>
          <a:p>
            <a:pPr marL="342900" indent="-342900" algn="just">
              <a:spcBef>
                <a:spcPts val="600"/>
              </a:spcBef>
              <a:buFont typeface="Arial" panose="020B0604020202020204" pitchFamily="34" charset="0"/>
              <a:buChar char="•"/>
            </a:pPr>
            <a:r>
              <a:rPr lang="fr-FR" sz="2000" b="1" dirty="0">
                <a:solidFill>
                  <a:srgbClr val="0000CC"/>
                </a:solidFill>
                <a:latin typeface="Corbel" panose="020B0503020204020204" pitchFamily="34" charset="0"/>
              </a:rPr>
              <a:t>l’organisation pour les structures,  </a:t>
            </a:r>
          </a:p>
          <a:p>
            <a:pPr marL="342900" indent="-342900" algn="just">
              <a:spcBef>
                <a:spcPts val="600"/>
              </a:spcBef>
              <a:buFont typeface="Arial" panose="020B0604020202020204" pitchFamily="34" charset="0"/>
              <a:buChar char="•"/>
            </a:pPr>
            <a:r>
              <a:rPr lang="fr-FR" sz="2000" b="1" dirty="0">
                <a:solidFill>
                  <a:srgbClr val="0000CC"/>
                </a:solidFill>
                <a:latin typeface="Corbel" panose="020B0503020204020204" pitchFamily="34" charset="0"/>
              </a:rPr>
              <a:t>l’organisation de gestion pour que les aides des collectivités territoriales soient au moins équivalentes à celles d’aujourd’hui, </a:t>
            </a:r>
          </a:p>
          <a:p>
            <a:pPr marL="342900" indent="-342900" algn="just">
              <a:spcBef>
                <a:spcPts val="600"/>
              </a:spcBef>
              <a:buFont typeface="Arial" panose="020B0604020202020204" pitchFamily="34" charset="0"/>
              <a:buChar char="•"/>
            </a:pPr>
            <a:r>
              <a:rPr lang="fr-FR" sz="2000" b="1" dirty="0">
                <a:solidFill>
                  <a:srgbClr val="0000CC"/>
                </a:solidFill>
                <a:latin typeface="Corbel" panose="020B0503020204020204" pitchFamily="34" charset="0"/>
              </a:rPr>
              <a:t>les avantages et inconvénients au regard des contraintes. </a:t>
            </a:r>
          </a:p>
        </p:txBody>
      </p:sp>
    </p:spTree>
    <p:extLst>
      <p:ext uri="{BB962C8B-B14F-4D97-AF65-F5344CB8AC3E}">
        <p14:creationId xmlns:p14="http://schemas.microsoft.com/office/powerpoint/2010/main" xmlns="" val="575902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23</a:t>
            </a:fld>
            <a:endParaRPr lang="fr-FR"/>
          </a:p>
        </p:txBody>
      </p:sp>
      <p:sp>
        <p:nvSpPr>
          <p:cNvPr id="5" name="Text Box 2">
            <a:extLst>
              <a:ext uri="{FF2B5EF4-FFF2-40B4-BE49-F238E27FC236}">
                <a16:creationId xmlns:a16="http://schemas.microsoft.com/office/drawing/2014/main" xmlns="" id="{E1E08081-6732-4250-B916-F84D11C1A895}"/>
              </a:ext>
            </a:extLst>
          </p:cNvPr>
          <p:cNvSpPr txBox="1">
            <a:spLocks noChangeArrowheads="1"/>
          </p:cNvSpPr>
          <p:nvPr/>
        </p:nvSpPr>
        <p:spPr bwMode="auto">
          <a:xfrm>
            <a:off x="358775" y="101148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algn="ctr">
              <a:spcBef>
                <a:spcPct val="50000"/>
              </a:spcBef>
              <a:buFontTx/>
              <a:buNone/>
            </a:pPr>
            <a:r>
              <a:rPr lang="fr-FR" altLang="fr-FR" b="1" dirty="0">
                <a:solidFill>
                  <a:srgbClr val="0000FF"/>
                </a:solidFill>
                <a:latin typeface="Corbel" panose="020B0503020204020204" pitchFamily="34" charset="0"/>
              </a:rPr>
              <a:t>Conclusion</a:t>
            </a:r>
          </a:p>
        </p:txBody>
      </p:sp>
      <p:sp>
        <p:nvSpPr>
          <p:cNvPr id="6" name="Text Box 5">
            <a:extLst>
              <a:ext uri="{FF2B5EF4-FFF2-40B4-BE49-F238E27FC236}">
                <a16:creationId xmlns:a16="http://schemas.microsoft.com/office/drawing/2014/main" xmlns="" id="{CDF10E1D-E82A-49CB-A70B-BD82FB2ADA34}"/>
              </a:ext>
            </a:extLst>
          </p:cNvPr>
          <p:cNvSpPr txBox="1">
            <a:spLocks noChangeArrowheads="1"/>
          </p:cNvSpPr>
          <p:nvPr/>
        </p:nvSpPr>
        <p:spPr bwMode="auto">
          <a:xfrm>
            <a:off x="906383" y="2413515"/>
            <a:ext cx="7331234" cy="2751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lnSpc>
                <a:spcPct val="120000"/>
              </a:lnSpc>
            </a:pPr>
            <a:r>
              <a:rPr lang="fr-FR" b="1" dirty="0">
                <a:solidFill>
                  <a:srgbClr val="CC6600"/>
                </a:solidFill>
                <a:latin typeface="Corbel" panose="020B0503020204020204" pitchFamily="34" charset="0"/>
              </a:rPr>
              <a:t>La mutualisation nécessite des compromis, donc des concessions. </a:t>
            </a:r>
          </a:p>
          <a:p>
            <a:pPr marL="0" algn="just">
              <a:lnSpc>
                <a:spcPct val="120000"/>
              </a:lnSpc>
            </a:pPr>
            <a:endParaRPr lang="fr-FR" b="1" dirty="0">
              <a:solidFill>
                <a:srgbClr val="CC6600"/>
              </a:solidFill>
            </a:endParaRPr>
          </a:p>
          <a:p>
            <a:pPr marL="0" algn="just">
              <a:lnSpc>
                <a:spcPct val="120000"/>
              </a:lnSpc>
            </a:pPr>
            <a:r>
              <a:rPr lang="fr-FR" b="1" dirty="0">
                <a:solidFill>
                  <a:srgbClr val="CC6600"/>
                </a:solidFill>
                <a:latin typeface="Corbel" panose="020B0503020204020204" pitchFamily="34" charset="0"/>
              </a:rPr>
              <a:t>Il y a un besoin de trouver une nouvelle organisation de la gestion de nos salariés tout en gardant l’enseignement musical dans les structures.</a:t>
            </a:r>
          </a:p>
        </p:txBody>
      </p:sp>
    </p:spTree>
    <p:extLst>
      <p:ext uri="{BB962C8B-B14F-4D97-AF65-F5344CB8AC3E}">
        <p14:creationId xmlns:p14="http://schemas.microsoft.com/office/powerpoint/2010/main" xmlns="" val="373474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24</a:t>
            </a:fld>
            <a:endParaRPr lang="fr-FR"/>
          </a:p>
        </p:txBody>
      </p:sp>
      <p:sp>
        <p:nvSpPr>
          <p:cNvPr id="6" name="Text Box 5">
            <a:extLst>
              <a:ext uri="{FF2B5EF4-FFF2-40B4-BE49-F238E27FC236}">
                <a16:creationId xmlns:a16="http://schemas.microsoft.com/office/drawing/2014/main" xmlns="" id="{CDF10E1D-E82A-49CB-A70B-BD82FB2ADA34}"/>
              </a:ext>
            </a:extLst>
          </p:cNvPr>
          <p:cNvSpPr txBox="1">
            <a:spLocks noChangeArrowheads="1"/>
          </p:cNvSpPr>
          <p:nvPr/>
        </p:nvSpPr>
        <p:spPr bwMode="auto">
          <a:xfrm>
            <a:off x="906383" y="2322075"/>
            <a:ext cx="7331234" cy="316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lnSpc>
                <a:spcPct val="120000"/>
              </a:lnSpc>
            </a:pPr>
            <a:r>
              <a:rPr lang="fr-FR" b="1" dirty="0">
                <a:solidFill>
                  <a:srgbClr val="CC6600"/>
                </a:solidFill>
                <a:latin typeface="Corbel" panose="020B0503020204020204" pitchFamily="34" charset="0"/>
              </a:rPr>
              <a:t>Compte tenu des difficultés actuelles rencontrées par nos structures pour équilibrer la gestion de la formation des jeunes musiciens et pérenniser l’existence de nos sociétés musicales qui participent à l’animation de nos territoires, il semble indispensable que les institutions qui nous administrent participent à cette réflexion. </a:t>
            </a:r>
          </a:p>
        </p:txBody>
      </p:sp>
      <p:sp>
        <p:nvSpPr>
          <p:cNvPr id="7" name="Text Box 2">
            <a:extLst>
              <a:ext uri="{FF2B5EF4-FFF2-40B4-BE49-F238E27FC236}">
                <a16:creationId xmlns:a16="http://schemas.microsoft.com/office/drawing/2014/main" xmlns="" id="{CAF83778-C465-4AFE-B950-D12F3391F56A}"/>
              </a:ext>
            </a:extLst>
          </p:cNvPr>
          <p:cNvSpPr txBox="1">
            <a:spLocks noChangeArrowheads="1"/>
          </p:cNvSpPr>
          <p:nvPr/>
        </p:nvSpPr>
        <p:spPr bwMode="auto">
          <a:xfrm>
            <a:off x="358775" y="101148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algn="ctr">
              <a:spcBef>
                <a:spcPct val="50000"/>
              </a:spcBef>
              <a:buFontTx/>
              <a:buNone/>
            </a:pPr>
            <a:r>
              <a:rPr lang="fr-FR" altLang="fr-FR" b="1" dirty="0">
                <a:solidFill>
                  <a:srgbClr val="0000FF"/>
                </a:solidFill>
                <a:latin typeface="Corbel" panose="020B0503020204020204" pitchFamily="34" charset="0"/>
              </a:rPr>
              <a:t>Conclusion</a:t>
            </a:r>
          </a:p>
        </p:txBody>
      </p:sp>
    </p:spTree>
    <p:extLst>
      <p:ext uri="{BB962C8B-B14F-4D97-AF65-F5344CB8AC3E}">
        <p14:creationId xmlns:p14="http://schemas.microsoft.com/office/powerpoint/2010/main" xmlns="" val="1619607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25</a:t>
            </a:fld>
            <a:endParaRPr lang="fr-FR"/>
          </a:p>
        </p:txBody>
      </p:sp>
      <p:sp>
        <p:nvSpPr>
          <p:cNvPr id="6" name="Text Box 5">
            <a:extLst>
              <a:ext uri="{FF2B5EF4-FFF2-40B4-BE49-F238E27FC236}">
                <a16:creationId xmlns:a16="http://schemas.microsoft.com/office/drawing/2014/main" xmlns="" id="{CDF10E1D-E82A-49CB-A70B-BD82FB2ADA34}"/>
              </a:ext>
            </a:extLst>
          </p:cNvPr>
          <p:cNvSpPr txBox="1">
            <a:spLocks noChangeArrowheads="1"/>
          </p:cNvSpPr>
          <p:nvPr/>
        </p:nvSpPr>
        <p:spPr bwMode="auto">
          <a:xfrm>
            <a:off x="906383" y="2162055"/>
            <a:ext cx="7331234" cy="316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lnSpc>
                <a:spcPct val="120000"/>
              </a:lnSpc>
            </a:pPr>
            <a:r>
              <a:rPr lang="fr-FR" b="1" dirty="0">
                <a:solidFill>
                  <a:srgbClr val="CC6600"/>
                </a:solidFill>
                <a:latin typeface="Corbel" panose="020B0503020204020204" pitchFamily="34" charset="0"/>
              </a:rPr>
              <a:t>Il reste à mettre en place </a:t>
            </a:r>
            <a:r>
              <a:rPr lang="fr-FR" b="1" dirty="0" smtClean="0">
                <a:solidFill>
                  <a:srgbClr val="CC6600"/>
                </a:solidFill>
                <a:latin typeface="Corbel" panose="020B0503020204020204" pitchFamily="34" charset="0"/>
              </a:rPr>
              <a:t>une</a:t>
            </a:r>
            <a:r>
              <a:rPr lang="fr-FR" b="1" dirty="0" smtClean="0">
                <a:solidFill>
                  <a:srgbClr val="CC6600"/>
                </a:solidFill>
                <a:latin typeface="Corbel" panose="020B0503020204020204" pitchFamily="34" charset="0"/>
              </a:rPr>
              <a:t> </a:t>
            </a:r>
            <a:r>
              <a:rPr lang="fr-FR" b="1" dirty="0">
                <a:solidFill>
                  <a:srgbClr val="CC6600"/>
                </a:solidFill>
                <a:latin typeface="Corbel" panose="020B0503020204020204" pitchFamily="34" charset="0"/>
              </a:rPr>
              <a:t>commission ad hoc pour établir des propositions et un plan d’actions.</a:t>
            </a:r>
            <a:r>
              <a:rPr lang="fr-FR" b="1" dirty="0">
                <a:solidFill>
                  <a:srgbClr val="CC6600"/>
                </a:solidFill>
              </a:rPr>
              <a:t> </a:t>
            </a:r>
            <a:r>
              <a:rPr lang="fr-FR" b="1" dirty="0">
                <a:solidFill>
                  <a:srgbClr val="CC6600"/>
                </a:solidFill>
                <a:latin typeface="Corbel" panose="020B0503020204020204" pitchFamily="34" charset="0"/>
              </a:rPr>
              <a:t>La fédération est partie prenante dans cette constitution de commission et met à disposition de cette commission ses éventuels services. </a:t>
            </a:r>
          </a:p>
          <a:p>
            <a:pPr marL="0" algn="just">
              <a:lnSpc>
                <a:spcPct val="120000"/>
              </a:lnSpc>
            </a:pPr>
            <a:r>
              <a:rPr lang="fr-FR" b="1" dirty="0">
                <a:solidFill>
                  <a:srgbClr val="CC6600"/>
                </a:solidFill>
                <a:latin typeface="Corbel" panose="020B0503020204020204" pitchFamily="34" charset="0"/>
              </a:rPr>
              <a:t>Il serait souhaitable d’avoir une aide extérieure pour piloter cette commission. </a:t>
            </a:r>
          </a:p>
        </p:txBody>
      </p:sp>
      <p:sp>
        <p:nvSpPr>
          <p:cNvPr id="7" name="Text Box 2">
            <a:extLst>
              <a:ext uri="{FF2B5EF4-FFF2-40B4-BE49-F238E27FC236}">
                <a16:creationId xmlns:a16="http://schemas.microsoft.com/office/drawing/2014/main" xmlns="" id="{FE6CF7C5-CFC3-4468-9DAD-9DFED292A7FB}"/>
              </a:ext>
            </a:extLst>
          </p:cNvPr>
          <p:cNvSpPr txBox="1">
            <a:spLocks noChangeArrowheads="1"/>
          </p:cNvSpPr>
          <p:nvPr/>
        </p:nvSpPr>
        <p:spPr bwMode="auto">
          <a:xfrm>
            <a:off x="358775" y="101148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algn="ctr">
              <a:spcBef>
                <a:spcPct val="50000"/>
              </a:spcBef>
              <a:buFontTx/>
              <a:buNone/>
            </a:pPr>
            <a:r>
              <a:rPr lang="fr-FR" altLang="fr-FR" b="1" dirty="0">
                <a:solidFill>
                  <a:srgbClr val="0000FF"/>
                </a:solidFill>
                <a:latin typeface="Corbel" panose="020B0503020204020204" pitchFamily="34" charset="0"/>
              </a:rPr>
              <a:t>Conclusion</a:t>
            </a:r>
          </a:p>
        </p:txBody>
      </p:sp>
    </p:spTree>
    <p:extLst>
      <p:ext uri="{BB962C8B-B14F-4D97-AF65-F5344CB8AC3E}">
        <p14:creationId xmlns:p14="http://schemas.microsoft.com/office/powerpoint/2010/main" xmlns="" val="665016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84ADE63A-8A9F-4112-9088-BFD0DA56C83A}"/>
              </a:ext>
            </a:extLst>
          </p:cNvPr>
          <p:cNvSpPr>
            <a:spLocks noGrp="1"/>
          </p:cNvSpPr>
          <p:nvPr>
            <p:ph type="dt" sz="half" idx="10"/>
          </p:nvPr>
        </p:nvSpPr>
        <p:spPr/>
        <p:txBody>
          <a:bodyPr/>
          <a:lstStyle/>
          <a:p>
            <a:r>
              <a:rPr lang="fr-FR"/>
              <a:t>20 janvier 2018</a:t>
            </a:r>
            <a:endParaRPr lang="fr-FR" dirty="0"/>
          </a:p>
        </p:txBody>
      </p:sp>
      <p:sp>
        <p:nvSpPr>
          <p:cNvPr id="6" name="Espace réservé du pied de page 5">
            <a:extLst>
              <a:ext uri="{FF2B5EF4-FFF2-40B4-BE49-F238E27FC236}">
                <a16:creationId xmlns:a16="http://schemas.microsoft.com/office/drawing/2014/main" xmlns="" id="{88A59023-6C87-424F-AAE5-6E5C51D4A110}"/>
              </a:ext>
            </a:extLst>
          </p:cNvPr>
          <p:cNvSpPr>
            <a:spLocks noGrp="1"/>
          </p:cNvSpPr>
          <p:nvPr>
            <p:ph type="ftr" sz="quarter" idx="11"/>
          </p:nvPr>
        </p:nvSpPr>
        <p:spPr/>
        <p:txBody>
          <a:bodyPr/>
          <a:lstStyle/>
          <a:p>
            <a:r>
              <a:rPr lang="fr-FR" b="1" dirty="0">
                <a:solidFill>
                  <a:schemeClr val="accent1">
                    <a:lumMod val="75000"/>
                  </a:schemeClr>
                </a:solidFill>
              </a:rPr>
              <a:t>http://fmsl.opentalent.fr</a:t>
            </a:r>
          </a:p>
        </p:txBody>
      </p:sp>
      <p:sp>
        <p:nvSpPr>
          <p:cNvPr id="5" name="Espace réservé du numéro de diapositive 4">
            <a:extLst>
              <a:ext uri="{FF2B5EF4-FFF2-40B4-BE49-F238E27FC236}">
                <a16:creationId xmlns:a16="http://schemas.microsoft.com/office/drawing/2014/main" xmlns="" id="{D85865F7-7552-4A60-95E8-E541E07ED3D4}"/>
              </a:ext>
            </a:extLst>
          </p:cNvPr>
          <p:cNvSpPr>
            <a:spLocks noGrp="1"/>
          </p:cNvSpPr>
          <p:nvPr>
            <p:ph type="sldNum" sz="quarter" idx="12"/>
          </p:nvPr>
        </p:nvSpPr>
        <p:spPr/>
        <p:txBody>
          <a:bodyPr/>
          <a:lstStyle/>
          <a:p>
            <a:fld id="{4BB265B2-FD11-4EDE-8E72-FCA75CCC840C}" type="slidenum">
              <a:rPr lang="fr-FR" smtClean="0"/>
              <a:pPr/>
              <a:t>26</a:t>
            </a:fld>
            <a:endParaRPr lang="fr-FR"/>
          </a:p>
        </p:txBody>
      </p:sp>
      <p:sp>
        <p:nvSpPr>
          <p:cNvPr id="11" name="WordArt 4" descr="Filet violet">
            <a:extLst>
              <a:ext uri="{FF2B5EF4-FFF2-40B4-BE49-F238E27FC236}">
                <a16:creationId xmlns:a16="http://schemas.microsoft.com/office/drawing/2014/main" xmlns="" id="{DDDED852-B9B6-4E5D-A379-FCCCB036F8D6}"/>
              </a:ext>
            </a:extLst>
          </p:cNvPr>
          <p:cNvSpPr>
            <a:spLocks noChangeArrowheads="1" noChangeShapeType="1" noTextEdit="1"/>
          </p:cNvSpPr>
          <p:nvPr/>
        </p:nvSpPr>
        <p:spPr bwMode="auto">
          <a:xfrm>
            <a:off x="1295980" y="4819291"/>
            <a:ext cx="6551530" cy="576263"/>
          </a:xfrm>
          <a:prstGeom prst="rect">
            <a:avLst/>
          </a:prstGeom>
        </p:spPr>
        <p:txBody>
          <a:bodyPr wrap="none" fromWordArt="1">
            <a:prstTxWarp prst="textPlain">
              <a:avLst>
                <a:gd name="adj" fmla="val 49968"/>
              </a:avLst>
            </a:prstTxWarp>
          </a:bodyPr>
          <a:lstStyle/>
          <a:p>
            <a:pPr algn="ctr"/>
            <a:r>
              <a:rPr lang="fr-FR" sz="3600" kern="10" dirty="0">
                <a:ln w="9525">
                  <a:solidFill>
                    <a:srgbClr val="00008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Galeforce BTN" panose="030105040402010D0105" pitchFamily="66" charset="0"/>
              </a:rPr>
              <a:t>Merci de votre attention</a:t>
            </a:r>
          </a:p>
        </p:txBody>
      </p:sp>
      <p:pic>
        <p:nvPicPr>
          <p:cNvPr id="7" name="Image 6">
            <a:extLst>
              <a:ext uri="{FF2B5EF4-FFF2-40B4-BE49-F238E27FC236}">
                <a16:creationId xmlns:a16="http://schemas.microsoft.com/office/drawing/2014/main" xmlns="" id="{889668AE-DBAA-4235-B261-1841FD4D084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1049" y="835072"/>
            <a:ext cx="5041392" cy="3599688"/>
          </a:xfrm>
          <a:prstGeom prst="rect">
            <a:avLst/>
          </a:prstGeom>
        </p:spPr>
      </p:pic>
    </p:spTree>
    <p:extLst>
      <p:ext uri="{BB962C8B-B14F-4D97-AF65-F5344CB8AC3E}">
        <p14:creationId xmlns:p14="http://schemas.microsoft.com/office/powerpoint/2010/main" xmlns="" val="2750208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4A14B685-ADCD-43BF-9FEA-13C16DA9B51D}"/>
              </a:ext>
            </a:extLst>
          </p:cNvPr>
          <p:cNvSpPr txBox="1">
            <a:spLocks noChangeArrowheads="1"/>
          </p:cNvSpPr>
          <p:nvPr/>
        </p:nvSpPr>
        <p:spPr bwMode="auto">
          <a:xfrm>
            <a:off x="468313" y="1296035"/>
            <a:ext cx="8351837" cy="4154984"/>
          </a:xfrm>
          <a:prstGeom prst="rect">
            <a:avLst/>
          </a:prstGeom>
          <a:noFill/>
          <a:ln w="76200" cmpd="tri">
            <a:solidFill>
              <a:srgbClr val="FF66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fr-FR" altLang="fr-FR" sz="2400" b="1" dirty="0">
              <a:solidFill>
                <a:srgbClr val="0033CC"/>
              </a:solidFill>
            </a:endParaRPr>
          </a:p>
          <a:p>
            <a:pPr algn="ctr">
              <a:lnSpc>
                <a:spcPct val="150000"/>
              </a:lnSpc>
              <a:spcBef>
                <a:spcPts val="0"/>
              </a:spcBef>
              <a:buFontTx/>
              <a:buNone/>
            </a:pPr>
            <a:r>
              <a:rPr lang="fr-FR" altLang="fr-FR" b="1" dirty="0">
                <a:solidFill>
                  <a:srgbClr val="CC6600"/>
                </a:solidFill>
                <a:latin typeface="Arial" panose="020B0604020202020204" pitchFamily="34" charset="0"/>
              </a:rPr>
              <a:t>La Mutualisation</a:t>
            </a:r>
          </a:p>
          <a:p>
            <a:pPr algn="ctr">
              <a:lnSpc>
                <a:spcPct val="150000"/>
              </a:lnSpc>
              <a:spcBef>
                <a:spcPts val="0"/>
              </a:spcBef>
              <a:buFontTx/>
              <a:buNone/>
            </a:pPr>
            <a:r>
              <a:rPr lang="fr-FR" altLang="fr-FR" b="1" dirty="0">
                <a:solidFill>
                  <a:srgbClr val="CC6600"/>
                </a:solidFill>
                <a:latin typeface="Arial" panose="020B0604020202020204" pitchFamily="34" charset="0"/>
              </a:rPr>
              <a:t>Et/ou</a:t>
            </a:r>
          </a:p>
          <a:p>
            <a:pPr algn="ctr">
              <a:lnSpc>
                <a:spcPct val="150000"/>
              </a:lnSpc>
              <a:spcBef>
                <a:spcPts val="0"/>
              </a:spcBef>
              <a:buFontTx/>
              <a:buNone/>
            </a:pPr>
            <a:r>
              <a:rPr lang="fr-FR" altLang="fr-FR" b="1" dirty="0">
                <a:solidFill>
                  <a:srgbClr val="CC6600"/>
                </a:solidFill>
                <a:latin typeface="Arial" panose="020B0604020202020204" pitchFamily="34" charset="0"/>
              </a:rPr>
              <a:t>La recherche d’une autre organisation de la gestion administrative</a:t>
            </a:r>
          </a:p>
          <a:p>
            <a:pPr algn="ctr">
              <a:lnSpc>
                <a:spcPct val="150000"/>
              </a:lnSpc>
              <a:spcBef>
                <a:spcPts val="0"/>
              </a:spcBef>
              <a:buFontTx/>
              <a:buNone/>
            </a:pPr>
            <a:r>
              <a:rPr lang="fr-FR" altLang="fr-FR" b="1" dirty="0">
                <a:solidFill>
                  <a:srgbClr val="CC6600"/>
                </a:solidFill>
                <a:latin typeface="Arial" panose="020B0604020202020204" pitchFamily="34" charset="0"/>
              </a:rPr>
              <a:t>des salariés</a:t>
            </a:r>
          </a:p>
        </p:txBody>
      </p:sp>
      <p:sp>
        <p:nvSpPr>
          <p:cNvPr id="3" name="Espace réservé de la date 2">
            <a:extLst>
              <a:ext uri="{FF2B5EF4-FFF2-40B4-BE49-F238E27FC236}">
                <a16:creationId xmlns:a16="http://schemas.microsoft.com/office/drawing/2014/main" xmlns="" id="{0D8292D6-D273-4225-85D0-127FC07B9DD4}"/>
              </a:ext>
            </a:extLst>
          </p:cNvPr>
          <p:cNvSpPr>
            <a:spLocks noGrp="1"/>
          </p:cNvSpPr>
          <p:nvPr>
            <p:ph type="dt" sz="half" idx="10"/>
          </p:nvPr>
        </p:nvSpPr>
        <p:spPr/>
        <p:txBody>
          <a:bodyPr/>
          <a:lstStyle/>
          <a:p>
            <a:r>
              <a:rPr lang="fr-FR"/>
              <a:t>20 janvier 2018</a:t>
            </a:r>
            <a:endParaRPr lang="fr-FR" dirty="0"/>
          </a:p>
        </p:txBody>
      </p:sp>
      <p:sp>
        <p:nvSpPr>
          <p:cNvPr id="4" name="Espace réservé du pied de page 3">
            <a:extLst>
              <a:ext uri="{FF2B5EF4-FFF2-40B4-BE49-F238E27FC236}">
                <a16:creationId xmlns:a16="http://schemas.microsoft.com/office/drawing/2014/main" xmlns="" id="{39EBE0A6-EBFD-4AD9-BEF7-3386C192C5C9}"/>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5" name="Espace réservé du numéro de diapositive 4">
            <a:extLst>
              <a:ext uri="{FF2B5EF4-FFF2-40B4-BE49-F238E27FC236}">
                <a16:creationId xmlns:a16="http://schemas.microsoft.com/office/drawing/2014/main" xmlns="" id="{001EE901-D550-40CE-8695-5435A081ECB0}"/>
              </a:ext>
            </a:extLst>
          </p:cNvPr>
          <p:cNvSpPr>
            <a:spLocks noGrp="1"/>
          </p:cNvSpPr>
          <p:nvPr>
            <p:ph type="sldNum" sz="quarter" idx="12"/>
          </p:nvPr>
        </p:nvSpPr>
        <p:spPr/>
        <p:txBody>
          <a:bodyPr/>
          <a:lstStyle/>
          <a:p>
            <a:fld id="{4BB265B2-FD11-4EDE-8E72-FCA75CCC840C}" type="slidenum">
              <a:rPr lang="fr-FR" smtClean="0"/>
              <a:pPr/>
              <a:t>3</a:t>
            </a:fld>
            <a:endParaRPr lang="fr-FR"/>
          </a:p>
        </p:txBody>
      </p:sp>
    </p:spTree>
    <p:extLst>
      <p:ext uri="{BB962C8B-B14F-4D97-AF65-F5344CB8AC3E}">
        <p14:creationId xmlns:p14="http://schemas.microsoft.com/office/powerpoint/2010/main" xmlns="" val="4017988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xmlns="" id="{0D8292D6-D273-4225-85D0-127FC07B9DD4}"/>
              </a:ext>
            </a:extLst>
          </p:cNvPr>
          <p:cNvSpPr>
            <a:spLocks noGrp="1"/>
          </p:cNvSpPr>
          <p:nvPr>
            <p:ph type="dt" sz="half" idx="10"/>
          </p:nvPr>
        </p:nvSpPr>
        <p:spPr/>
        <p:txBody>
          <a:bodyPr/>
          <a:lstStyle/>
          <a:p>
            <a:r>
              <a:rPr lang="fr-FR"/>
              <a:t>20 janvier 2018</a:t>
            </a:r>
            <a:endParaRPr lang="fr-FR" dirty="0"/>
          </a:p>
        </p:txBody>
      </p:sp>
      <p:sp>
        <p:nvSpPr>
          <p:cNvPr id="4" name="Espace réservé du pied de page 3">
            <a:extLst>
              <a:ext uri="{FF2B5EF4-FFF2-40B4-BE49-F238E27FC236}">
                <a16:creationId xmlns:a16="http://schemas.microsoft.com/office/drawing/2014/main" xmlns="" id="{39EBE0A6-EBFD-4AD9-BEF7-3386C192C5C9}"/>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5" name="Espace réservé du numéro de diapositive 4">
            <a:extLst>
              <a:ext uri="{FF2B5EF4-FFF2-40B4-BE49-F238E27FC236}">
                <a16:creationId xmlns:a16="http://schemas.microsoft.com/office/drawing/2014/main" xmlns="" id="{001EE901-D550-40CE-8695-5435A081ECB0}"/>
              </a:ext>
            </a:extLst>
          </p:cNvPr>
          <p:cNvSpPr>
            <a:spLocks noGrp="1"/>
          </p:cNvSpPr>
          <p:nvPr>
            <p:ph type="sldNum" sz="quarter" idx="12"/>
          </p:nvPr>
        </p:nvSpPr>
        <p:spPr/>
        <p:txBody>
          <a:bodyPr/>
          <a:lstStyle/>
          <a:p>
            <a:fld id="{4BB265B2-FD11-4EDE-8E72-FCA75CCC840C}" type="slidenum">
              <a:rPr lang="fr-FR" smtClean="0"/>
              <a:pPr/>
              <a:t>4</a:t>
            </a:fld>
            <a:endParaRPr lang="fr-FR"/>
          </a:p>
        </p:txBody>
      </p:sp>
      <p:sp>
        <p:nvSpPr>
          <p:cNvPr id="6" name="ZoneTexte 5">
            <a:extLst>
              <a:ext uri="{FF2B5EF4-FFF2-40B4-BE49-F238E27FC236}">
                <a16:creationId xmlns:a16="http://schemas.microsoft.com/office/drawing/2014/main" xmlns="" id="{34742AB0-29A7-4209-8B12-E9D9018737D1}"/>
              </a:ext>
            </a:extLst>
          </p:cNvPr>
          <p:cNvSpPr txBox="1"/>
          <p:nvPr/>
        </p:nvSpPr>
        <p:spPr>
          <a:xfrm>
            <a:off x="606339" y="1133328"/>
            <a:ext cx="7931321" cy="4401205"/>
          </a:xfrm>
          <a:prstGeom prst="rect">
            <a:avLst/>
          </a:prstGeom>
          <a:noFill/>
        </p:spPr>
        <p:txBody>
          <a:bodyPr wrap="square" rtlCol="0">
            <a:spAutoFit/>
          </a:bodyPr>
          <a:lstStyle/>
          <a:p>
            <a:pPr algn="ctr"/>
            <a:r>
              <a:rPr lang="fr-FR" sz="3200" dirty="0"/>
              <a:t>Remerciements</a:t>
            </a:r>
          </a:p>
          <a:p>
            <a:pPr algn="ctr"/>
            <a:endParaRPr lang="fr-FR" sz="3200" dirty="0"/>
          </a:p>
          <a:p>
            <a:r>
              <a:rPr lang="fr-FR" sz="2400" dirty="0"/>
              <a:t>La CMF Saône et Loire remercie les intervenants pour leur contribution à la préparation de ce document et leur participation à cette séance d’information.</a:t>
            </a:r>
            <a:br>
              <a:rPr lang="fr-FR" sz="2400" dirty="0"/>
            </a:br>
            <a:r>
              <a:rPr lang="fr-FR" sz="2400" dirty="0"/>
              <a:t>Monsieur </a:t>
            </a:r>
            <a:r>
              <a:rPr lang="fr-FR" sz="2400" b="1" dirty="0"/>
              <a:t>Pascal MOZON</a:t>
            </a:r>
            <a:r>
              <a:rPr lang="fr-FR" sz="2400" dirty="0"/>
              <a:t>, Directeur des Ressources Humaines du Grand Chalon,</a:t>
            </a:r>
            <a:br>
              <a:rPr lang="fr-FR" sz="2400" dirty="0"/>
            </a:br>
            <a:r>
              <a:rPr lang="fr-FR" sz="2400" dirty="0"/>
              <a:t>Monsieur </a:t>
            </a:r>
            <a:r>
              <a:rPr lang="fr-FR" sz="2400" b="1" dirty="0"/>
              <a:t>Jean-Luc COZEMA</a:t>
            </a:r>
            <a:r>
              <a:rPr lang="fr-FR" sz="2400" dirty="0"/>
              <a:t>, Directeur de JLC’PAYE CONSEIL.</a:t>
            </a:r>
          </a:p>
          <a:p>
            <a:endParaRPr lang="fr-FR" sz="2400" dirty="0"/>
          </a:p>
          <a:p>
            <a:r>
              <a:rPr lang="fr-FR" sz="2400" dirty="0"/>
              <a:t>Uniformation et le CNEA ont été consultés et ont apporté leur soutien à cette initiative.</a:t>
            </a:r>
          </a:p>
        </p:txBody>
      </p:sp>
    </p:spTree>
    <p:extLst>
      <p:ext uri="{BB962C8B-B14F-4D97-AF65-F5344CB8AC3E}">
        <p14:creationId xmlns:p14="http://schemas.microsoft.com/office/powerpoint/2010/main" xmlns="" val="374132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00DE8459-ACA7-465B-89BA-C985BC6489F9}"/>
              </a:ext>
            </a:extLst>
          </p:cNvPr>
          <p:cNvSpPr txBox="1">
            <a:spLocks noChangeArrowheads="1"/>
          </p:cNvSpPr>
          <p:nvPr/>
        </p:nvSpPr>
        <p:spPr bwMode="auto">
          <a:xfrm>
            <a:off x="322263" y="1541463"/>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dirty="0">
                <a:solidFill>
                  <a:srgbClr val="0000FF"/>
                </a:solidFill>
                <a:latin typeface="Corbel" panose="020B0503020204020204" pitchFamily="34" charset="0"/>
              </a:rPr>
              <a:t>Les Objectifs</a:t>
            </a:r>
            <a:endParaRPr lang="fr-FR" altLang="fr-FR" b="1" dirty="0">
              <a:solidFill>
                <a:srgbClr val="0000FF"/>
              </a:solidFill>
              <a:latin typeface="Corbel" panose="020B0503020204020204" pitchFamily="34" charset="0"/>
            </a:endParaRPr>
          </a:p>
        </p:txBody>
      </p:sp>
      <p:sp>
        <p:nvSpPr>
          <p:cNvPr id="3" name="Text Box 2">
            <a:extLst>
              <a:ext uri="{FF2B5EF4-FFF2-40B4-BE49-F238E27FC236}">
                <a16:creationId xmlns:a16="http://schemas.microsoft.com/office/drawing/2014/main" xmlns="" id="{272582AF-871F-4377-B6CB-DE925793B9E3}"/>
              </a:ext>
            </a:extLst>
          </p:cNvPr>
          <p:cNvSpPr txBox="1">
            <a:spLocks noChangeArrowheads="1"/>
          </p:cNvSpPr>
          <p:nvPr/>
        </p:nvSpPr>
        <p:spPr bwMode="auto">
          <a:xfrm>
            <a:off x="323850" y="2979579"/>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dirty="0">
                <a:solidFill>
                  <a:srgbClr val="0000FF"/>
                </a:solidFill>
                <a:latin typeface="Corbel" panose="020B0503020204020204" pitchFamily="34" charset="0"/>
              </a:rPr>
              <a:t>L’Etat des lieux</a:t>
            </a:r>
          </a:p>
        </p:txBody>
      </p:sp>
      <p:sp>
        <p:nvSpPr>
          <p:cNvPr id="4" name="Text Box 2">
            <a:extLst>
              <a:ext uri="{FF2B5EF4-FFF2-40B4-BE49-F238E27FC236}">
                <a16:creationId xmlns:a16="http://schemas.microsoft.com/office/drawing/2014/main" xmlns="" id="{09905DB5-4777-4C2C-AA4E-4DA6EAED3E53}"/>
              </a:ext>
            </a:extLst>
          </p:cNvPr>
          <p:cNvSpPr txBox="1">
            <a:spLocks noChangeArrowheads="1"/>
          </p:cNvSpPr>
          <p:nvPr/>
        </p:nvSpPr>
        <p:spPr bwMode="auto">
          <a:xfrm>
            <a:off x="322263" y="4417695"/>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dirty="0">
                <a:solidFill>
                  <a:srgbClr val="0000FF"/>
                </a:solidFill>
                <a:latin typeface="Corbel" panose="020B0503020204020204" pitchFamily="34" charset="0"/>
              </a:rPr>
              <a:t>La Conclusion</a:t>
            </a:r>
          </a:p>
        </p:txBody>
      </p:sp>
      <p:sp>
        <p:nvSpPr>
          <p:cNvPr id="8" name="Text Box 2">
            <a:extLst>
              <a:ext uri="{FF2B5EF4-FFF2-40B4-BE49-F238E27FC236}">
                <a16:creationId xmlns:a16="http://schemas.microsoft.com/office/drawing/2014/main" xmlns="" id="{B7E4A056-0050-4B2C-8700-45628FB056FA}"/>
              </a:ext>
            </a:extLst>
          </p:cNvPr>
          <p:cNvSpPr txBox="1">
            <a:spLocks noChangeArrowheads="1"/>
          </p:cNvSpPr>
          <p:nvPr/>
        </p:nvSpPr>
        <p:spPr bwMode="auto">
          <a:xfrm>
            <a:off x="322263" y="3698637"/>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dirty="0">
                <a:solidFill>
                  <a:srgbClr val="0000FF"/>
                </a:solidFill>
                <a:latin typeface="Corbel" panose="020B0503020204020204" pitchFamily="34" charset="0"/>
              </a:rPr>
              <a:t>Les formes de mutualisation</a:t>
            </a:r>
          </a:p>
        </p:txBody>
      </p:sp>
      <p:sp>
        <p:nvSpPr>
          <p:cNvPr id="9" name="Espace réservé de la date 8">
            <a:extLst>
              <a:ext uri="{FF2B5EF4-FFF2-40B4-BE49-F238E27FC236}">
                <a16:creationId xmlns:a16="http://schemas.microsoft.com/office/drawing/2014/main" xmlns="" id="{E9576BC1-CF50-4575-AEA8-BE6CA6035F9F}"/>
              </a:ext>
            </a:extLst>
          </p:cNvPr>
          <p:cNvSpPr>
            <a:spLocks noGrp="1"/>
          </p:cNvSpPr>
          <p:nvPr>
            <p:ph type="dt" sz="half" idx="10"/>
          </p:nvPr>
        </p:nvSpPr>
        <p:spPr/>
        <p:txBody>
          <a:bodyPr/>
          <a:lstStyle/>
          <a:p>
            <a:r>
              <a:rPr lang="fr-FR"/>
              <a:t>20 janvier 2018</a:t>
            </a:r>
            <a:endParaRPr lang="fr-FR" dirty="0"/>
          </a:p>
        </p:txBody>
      </p:sp>
      <p:sp>
        <p:nvSpPr>
          <p:cNvPr id="10" name="Espace réservé du pied de page 9">
            <a:extLst>
              <a:ext uri="{FF2B5EF4-FFF2-40B4-BE49-F238E27FC236}">
                <a16:creationId xmlns:a16="http://schemas.microsoft.com/office/drawing/2014/main" xmlns="" id="{E7A44E0F-C804-4DEF-AFD4-0EB49672E0E2}"/>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11" name="Espace réservé du numéro de diapositive 10">
            <a:extLst>
              <a:ext uri="{FF2B5EF4-FFF2-40B4-BE49-F238E27FC236}">
                <a16:creationId xmlns:a16="http://schemas.microsoft.com/office/drawing/2014/main" xmlns="" id="{6FC06188-65F2-47BA-BAC9-0B5C0EB98B6F}"/>
              </a:ext>
            </a:extLst>
          </p:cNvPr>
          <p:cNvSpPr>
            <a:spLocks noGrp="1"/>
          </p:cNvSpPr>
          <p:nvPr>
            <p:ph type="sldNum" sz="quarter" idx="12"/>
          </p:nvPr>
        </p:nvSpPr>
        <p:spPr/>
        <p:txBody>
          <a:bodyPr/>
          <a:lstStyle/>
          <a:p>
            <a:fld id="{4BB265B2-FD11-4EDE-8E72-FCA75CCC840C}" type="slidenum">
              <a:rPr lang="fr-FR" smtClean="0"/>
              <a:pPr/>
              <a:t>5</a:t>
            </a:fld>
            <a:endParaRPr lang="fr-FR"/>
          </a:p>
        </p:txBody>
      </p:sp>
      <p:sp>
        <p:nvSpPr>
          <p:cNvPr id="12" name="Text Box 2">
            <a:extLst>
              <a:ext uri="{FF2B5EF4-FFF2-40B4-BE49-F238E27FC236}">
                <a16:creationId xmlns:a16="http://schemas.microsoft.com/office/drawing/2014/main" xmlns="" id="{28D90D23-F375-4A5C-BB30-6740CFAEDCA5}"/>
              </a:ext>
            </a:extLst>
          </p:cNvPr>
          <p:cNvSpPr txBox="1">
            <a:spLocks noChangeArrowheads="1"/>
          </p:cNvSpPr>
          <p:nvPr/>
        </p:nvSpPr>
        <p:spPr bwMode="auto">
          <a:xfrm>
            <a:off x="358775" y="2260521"/>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dirty="0">
                <a:solidFill>
                  <a:srgbClr val="0000FF"/>
                </a:solidFill>
                <a:latin typeface="Corbel" panose="020B0503020204020204" pitchFamily="34" charset="0"/>
              </a:rPr>
              <a:t>La fonction DRH</a:t>
            </a:r>
          </a:p>
        </p:txBody>
      </p:sp>
    </p:spTree>
    <p:extLst>
      <p:ext uri="{BB962C8B-B14F-4D97-AF65-F5344CB8AC3E}">
        <p14:creationId xmlns:p14="http://schemas.microsoft.com/office/powerpoint/2010/main" xmlns="" val="409107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6</a:t>
            </a:fld>
            <a:endParaRPr lang="fr-FR"/>
          </a:p>
        </p:txBody>
      </p:sp>
      <p:sp>
        <p:nvSpPr>
          <p:cNvPr id="5" name="Text Box 2">
            <a:extLst>
              <a:ext uri="{FF2B5EF4-FFF2-40B4-BE49-F238E27FC236}">
                <a16:creationId xmlns:a16="http://schemas.microsoft.com/office/drawing/2014/main" xmlns="" id="{E1E08081-6732-4250-B916-F84D11C1A895}"/>
              </a:ext>
            </a:extLst>
          </p:cNvPr>
          <p:cNvSpPr txBox="1">
            <a:spLocks noChangeArrowheads="1"/>
          </p:cNvSpPr>
          <p:nvPr/>
        </p:nvSpPr>
        <p:spPr bwMode="auto">
          <a:xfrm>
            <a:off x="322263" y="94807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b="1" dirty="0">
                <a:solidFill>
                  <a:srgbClr val="0000FF"/>
                </a:solidFill>
                <a:latin typeface="Corbel" panose="020B0503020204020204" pitchFamily="34" charset="0"/>
              </a:rPr>
              <a:t>Les Objectifs</a:t>
            </a:r>
          </a:p>
        </p:txBody>
      </p:sp>
      <p:sp>
        <p:nvSpPr>
          <p:cNvPr id="6" name="Text Box 5">
            <a:extLst>
              <a:ext uri="{FF2B5EF4-FFF2-40B4-BE49-F238E27FC236}">
                <a16:creationId xmlns:a16="http://schemas.microsoft.com/office/drawing/2014/main" xmlns="" id="{CDF10E1D-E82A-49CB-A70B-BD82FB2ADA34}"/>
              </a:ext>
            </a:extLst>
          </p:cNvPr>
          <p:cNvSpPr txBox="1">
            <a:spLocks noChangeArrowheads="1"/>
          </p:cNvSpPr>
          <p:nvPr/>
        </p:nvSpPr>
        <p:spPr bwMode="auto">
          <a:xfrm>
            <a:off x="511968" y="1847385"/>
            <a:ext cx="8120063" cy="3608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lnSpc>
                <a:spcPct val="120000"/>
              </a:lnSpc>
            </a:pPr>
            <a:r>
              <a:rPr lang="fr-FR" b="1" dirty="0">
                <a:solidFill>
                  <a:srgbClr val="CC6600"/>
                </a:solidFill>
                <a:latin typeface="Corbel" panose="020B0503020204020204" pitchFamily="34" charset="0"/>
              </a:rPr>
              <a:t>Il s’agit de dresser les contraintes actuelles de gestion des salariés dans nos structures et de vous présenter les différentes solutions pour mutualiser les ressources nécessaires à une gestion rigoureuse. En tant qu’employeur, nous avons vis-à-vis de nos salariés et de la législation du travail certaines obligations et contraintes :</a:t>
            </a:r>
          </a:p>
          <a:p>
            <a:pPr lvl="2">
              <a:lnSpc>
                <a:spcPct val="120000"/>
              </a:lnSpc>
              <a:buFont typeface="Arial" panose="020B0604020202020204" pitchFamily="34" charset="0"/>
              <a:buChar char="•"/>
            </a:pPr>
            <a:r>
              <a:rPr lang="fr-FR" b="1" dirty="0">
                <a:solidFill>
                  <a:srgbClr val="CC6600"/>
                </a:solidFill>
                <a:latin typeface="Corbel" panose="020B0503020204020204" pitchFamily="34" charset="0"/>
              </a:rPr>
              <a:t>La législation du travail,</a:t>
            </a:r>
          </a:p>
          <a:p>
            <a:pPr lvl="2">
              <a:lnSpc>
                <a:spcPct val="120000"/>
              </a:lnSpc>
              <a:buFont typeface="Arial" panose="020B0604020202020204" pitchFamily="34" charset="0"/>
              <a:buChar char="•"/>
            </a:pPr>
            <a:r>
              <a:rPr lang="fr-FR" b="1" dirty="0">
                <a:solidFill>
                  <a:srgbClr val="CC6600"/>
                </a:solidFill>
                <a:latin typeface="Corbel" panose="020B0503020204020204" pitchFamily="34" charset="0"/>
              </a:rPr>
              <a:t>Le respect de la convention collective</a:t>
            </a:r>
            <a:r>
              <a:rPr lang="fr-FR" dirty="0">
                <a:solidFill>
                  <a:srgbClr val="CC6600"/>
                </a:solidFill>
                <a:latin typeface="Corbel" panose="020B0503020204020204" pitchFamily="34" charset="0"/>
              </a:rPr>
              <a:t>.</a:t>
            </a:r>
          </a:p>
        </p:txBody>
      </p:sp>
    </p:spTree>
    <p:extLst>
      <p:ext uri="{BB962C8B-B14F-4D97-AF65-F5344CB8AC3E}">
        <p14:creationId xmlns:p14="http://schemas.microsoft.com/office/powerpoint/2010/main" xmlns="" val="2923469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7</a:t>
            </a:fld>
            <a:endParaRPr lang="fr-FR"/>
          </a:p>
        </p:txBody>
      </p:sp>
      <p:sp>
        <p:nvSpPr>
          <p:cNvPr id="5" name="Text Box 2">
            <a:extLst>
              <a:ext uri="{FF2B5EF4-FFF2-40B4-BE49-F238E27FC236}">
                <a16:creationId xmlns:a16="http://schemas.microsoft.com/office/drawing/2014/main" xmlns="" id="{E1E08081-6732-4250-B916-F84D11C1A895}"/>
              </a:ext>
            </a:extLst>
          </p:cNvPr>
          <p:cNvSpPr txBox="1">
            <a:spLocks noChangeArrowheads="1"/>
          </p:cNvSpPr>
          <p:nvPr/>
        </p:nvSpPr>
        <p:spPr bwMode="auto">
          <a:xfrm>
            <a:off x="322263" y="94807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b="1" dirty="0">
                <a:solidFill>
                  <a:srgbClr val="0000FF"/>
                </a:solidFill>
                <a:latin typeface="Corbel" panose="020B0503020204020204" pitchFamily="34" charset="0"/>
              </a:rPr>
              <a:t>Les Objectifs</a:t>
            </a:r>
          </a:p>
        </p:txBody>
      </p:sp>
      <p:sp>
        <p:nvSpPr>
          <p:cNvPr id="6" name="Text Box 5">
            <a:extLst>
              <a:ext uri="{FF2B5EF4-FFF2-40B4-BE49-F238E27FC236}">
                <a16:creationId xmlns:a16="http://schemas.microsoft.com/office/drawing/2014/main" xmlns="" id="{CDF10E1D-E82A-49CB-A70B-BD82FB2ADA34}"/>
              </a:ext>
            </a:extLst>
          </p:cNvPr>
          <p:cNvSpPr txBox="1">
            <a:spLocks noChangeArrowheads="1"/>
          </p:cNvSpPr>
          <p:nvPr/>
        </p:nvSpPr>
        <p:spPr bwMode="auto">
          <a:xfrm>
            <a:off x="869871" y="1613415"/>
            <a:ext cx="7331234"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r>
              <a:rPr lang="fr-FR" b="1" dirty="0">
                <a:solidFill>
                  <a:srgbClr val="CC6600"/>
                </a:solidFill>
                <a:latin typeface="Corbel" panose="020B0503020204020204" pitchFamily="34" charset="0"/>
              </a:rPr>
              <a:t>A l’issue de cette séance d’information, il sera nécessaire de former une commission chargée de définir un plan d’actions en vue de faire une ou des propositions pour apporter une solution à ce problème récurrent : </a:t>
            </a:r>
            <a:br>
              <a:rPr lang="fr-FR" b="1" dirty="0">
                <a:solidFill>
                  <a:srgbClr val="CC6600"/>
                </a:solidFill>
                <a:latin typeface="Corbel" panose="020B0503020204020204" pitchFamily="34" charset="0"/>
              </a:rPr>
            </a:br>
            <a:r>
              <a:rPr lang="fr-FR" b="1" dirty="0">
                <a:solidFill>
                  <a:srgbClr val="CC6600"/>
                </a:solidFill>
                <a:latin typeface="Corbel" panose="020B0503020204020204" pitchFamily="34" charset="0"/>
              </a:rPr>
              <a:t>Mutualiser quoi ? et comment ?</a:t>
            </a:r>
          </a:p>
        </p:txBody>
      </p:sp>
      <p:sp>
        <p:nvSpPr>
          <p:cNvPr id="7" name="Text Box 5">
            <a:extLst>
              <a:ext uri="{FF2B5EF4-FFF2-40B4-BE49-F238E27FC236}">
                <a16:creationId xmlns:a16="http://schemas.microsoft.com/office/drawing/2014/main" xmlns="" id="{DDDB2C80-BE37-4302-B642-99CCD88C4F6E}"/>
              </a:ext>
            </a:extLst>
          </p:cNvPr>
          <p:cNvSpPr txBox="1">
            <a:spLocks noChangeArrowheads="1"/>
          </p:cNvSpPr>
          <p:nvPr/>
        </p:nvSpPr>
        <p:spPr bwMode="auto">
          <a:xfrm>
            <a:off x="906383" y="4286250"/>
            <a:ext cx="733123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r>
              <a:rPr lang="fr-FR" b="1" dirty="0">
                <a:solidFill>
                  <a:srgbClr val="CC6600"/>
                </a:solidFill>
                <a:latin typeface="Corbel" panose="020B0503020204020204" pitchFamily="34" charset="0"/>
              </a:rPr>
              <a:t>Rappel : Une structure employeuse est une structure qui déclare des salariés, avec des contrats de travail et des salaires bruts. </a:t>
            </a:r>
          </a:p>
        </p:txBody>
      </p:sp>
    </p:spTree>
    <p:extLst>
      <p:ext uri="{BB962C8B-B14F-4D97-AF65-F5344CB8AC3E}">
        <p14:creationId xmlns:p14="http://schemas.microsoft.com/office/powerpoint/2010/main" xmlns="" val="3044677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47BF900-4D99-4257-AAF9-72B7DB59BA22}"/>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F71BEA73-0C43-47D6-8A59-351B92819BF6}"/>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DB4F7A55-2589-44BE-B2DE-D6FEA8AFFC36}"/>
              </a:ext>
            </a:extLst>
          </p:cNvPr>
          <p:cNvSpPr>
            <a:spLocks noGrp="1"/>
          </p:cNvSpPr>
          <p:nvPr>
            <p:ph type="sldNum" sz="quarter" idx="12"/>
          </p:nvPr>
        </p:nvSpPr>
        <p:spPr/>
        <p:txBody>
          <a:bodyPr/>
          <a:lstStyle/>
          <a:p>
            <a:fld id="{4BB265B2-FD11-4EDE-8E72-FCA75CCC840C}" type="slidenum">
              <a:rPr lang="fr-FR" smtClean="0"/>
              <a:pPr/>
              <a:t>8</a:t>
            </a:fld>
            <a:endParaRPr lang="fr-FR"/>
          </a:p>
        </p:txBody>
      </p:sp>
      <p:sp>
        <p:nvSpPr>
          <p:cNvPr id="5" name="Text Box 2">
            <a:extLst>
              <a:ext uri="{FF2B5EF4-FFF2-40B4-BE49-F238E27FC236}">
                <a16:creationId xmlns:a16="http://schemas.microsoft.com/office/drawing/2014/main" xmlns="" id="{E1E08081-6732-4250-B916-F84D11C1A895}"/>
              </a:ext>
            </a:extLst>
          </p:cNvPr>
          <p:cNvSpPr txBox="1">
            <a:spLocks noChangeArrowheads="1"/>
          </p:cNvSpPr>
          <p:nvPr/>
        </p:nvSpPr>
        <p:spPr bwMode="auto">
          <a:xfrm>
            <a:off x="322263" y="948074"/>
            <a:ext cx="84264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b="1" dirty="0">
                <a:solidFill>
                  <a:srgbClr val="0000FF"/>
                </a:solidFill>
                <a:latin typeface="Corbel" panose="020B0503020204020204" pitchFamily="34" charset="0"/>
              </a:rPr>
              <a:t>La fonction DRH</a:t>
            </a:r>
          </a:p>
        </p:txBody>
      </p:sp>
      <p:sp>
        <p:nvSpPr>
          <p:cNvPr id="7" name="Text Box 5">
            <a:extLst>
              <a:ext uri="{FF2B5EF4-FFF2-40B4-BE49-F238E27FC236}">
                <a16:creationId xmlns:a16="http://schemas.microsoft.com/office/drawing/2014/main" xmlns="" id="{C46788E9-DEF6-4004-B8F1-FB71AADC47A9}"/>
              </a:ext>
            </a:extLst>
          </p:cNvPr>
          <p:cNvSpPr txBox="1">
            <a:spLocks noChangeArrowheads="1"/>
          </p:cNvSpPr>
          <p:nvPr/>
        </p:nvSpPr>
        <p:spPr bwMode="auto">
          <a:xfrm>
            <a:off x="590351" y="1668780"/>
            <a:ext cx="7963297"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r>
              <a:rPr lang="fr-FR" sz="2000" b="1" i="1" dirty="0">
                <a:solidFill>
                  <a:srgbClr val="CC6600"/>
                </a:solidFill>
                <a:latin typeface="Corbel" panose="020B0503020204020204" pitchFamily="34" charset="0"/>
              </a:rPr>
              <a:t>Le DRH est le chef du personnel. Recrutement, mutation, licenciement… son bureau est un passage quasi obligé pour tous les salariés.</a:t>
            </a:r>
            <a:r>
              <a:rPr lang="fr-FR" sz="2000" i="1" dirty="0">
                <a:solidFill>
                  <a:srgbClr val="CC6600"/>
                </a:solidFill>
                <a:latin typeface="Corbel" panose="020B0503020204020204" pitchFamily="34" charset="0"/>
              </a:rPr>
              <a:t> Il définit la politique de ressources humaines de la structure, la fait appliquer et valide toute décision prise en matière de personnel.</a:t>
            </a:r>
            <a:endParaRPr lang="fr-FR" sz="2000" dirty="0">
              <a:solidFill>
                <a:srgbClr val="CC6600"/>
              </a:solidFill>
              <a:latin typeface="Corbel" panose="020B0503020204020204" pitchFamily="34" charset="0"/>
            </a:endParaRPr>
          </a:p>
          <a:p>
            <a:pPr marL="0" algn="just"/>
            <a:r>
              <a:rPr lang="fr-FR" sz="2000" i="1" dirty="0">
                <a:solidFill>
                  <a:srgbClr val="CC6600"/>
                </a:solidFill>
                <a:latin typeface="Corbel" panose="020B0503020204020204" pitchFamily="34" charset="0"/>
              </a:rPr>
              <a:t>Conformément aux souhaits de l’organe de décision, </a:t>
            </a:r>
            <a:r>
              <a:rPr lang="fr-FR" sz="2000" b="1" i="1" dirty="0">
                <a:solidFill>
                  <a:srgbClr val="CC6600"/>
                </a:solidFill>
                <a:latin typeface="Corbel" panose="020B0503020204020204" pitchFamily="34" charset="0"/>
              </a:rPr>
              <a:t>il évalue les besoins humains, encadre également la gestion administrative des salariés </a:t>
            </a:r>
            <a:r>
              <a:rPr lang="fr-FR" sz="2000" i="1" dirty="0">
                <a:solidFill>
                  <a:srgbClr val="CC6600"/>
                </a:solidFill>
                <a:latin typeface="Corbel" panose="020B0503020204020204" pitchFamily="34" charset="0"/>
              </a:rPr>
              <a:t>(préparation des contrats, suivi des dossiers, respect de la règlementation, etc…) et</a:t>
            </a:r>
            <a:r>
              <a:rPr lang="fr-FR" sz="2000" b="1" i="1" dirty="0">
                <a:solidFill>
                  <a:srgbClr val="CC6600"/>
                </a:solidFill>
                <a:latin typeface="Corbel" panose="020B0503020204020204" pitchFamily="34" charset="0"/>
              </a:rPr>
              <a:t> supervise le déroulement des campagnes de recrutement </a:t>
            </a:r>
            <a:r>
              <a:rPr lang="fr-FR" sz="2000" i="1" dirty="0">
                <a:solidFill>
                  <a:srgbClr val="CC6600"/>
                </a:solidFill>
                <a:latin typeface="Corbel" panose="020B0503020204020204" pitchFamily="34" charset="0"/>
              </a:rPr>
              <a:t>comme celles de licenciements !</a:t>
            </a:r>
            <a:endParaRPr lang="fr-FR" sz="2000" dirty="0">
              <a:solidFill>
                <a:srgbClr val="CC6600"/>
              </a:solidFill>
              <a:latin typeface="Corbel" panose="020B0503020204020204" pitchFamily="34" charset="0"/>
            </a:endParaRPr>
          </a:p>
          <a:p>
            <a:pPr marL="0" algn="just"/>
            <a:r>
              <a:rPr lang="fr-FR" sz="2000" i="1" dirty="0">
                <a:solidFill>
                  <a:srgbClr val="CC6600"/>
                </a:solidFill>
                <a:latin typeface="Corbel" panose="020B0503020204020204" pitchFamily="34" charset="0"/>
              </a:rPr>
              <a:t>Car souvent, le DRH n’a pas le beau rôle : </a:t>
            </a:r>
            <a:r>
              <a:rPr lang="fr-FR" sz="2000" b="1" i="1" dirty="0">
                <a:solidFill>
                  <a:srgbClr val="CC6600"/>
                </a:solidFill>
                <a:latin typeface="Corbel" panose="020B0503020204020204" pitchFamily="34" charset="0"/>
              </a:rPr>
              <a:t>il est conduit à prendre des décisions difficiles</a:t>
            </a:r>
            <a:r>
              <a:rPr lang="fr-FR" sz="2000" i="1" dirty="0">
                <a:solidFill>
                  <a:srgbClr val="CC6600"/>
                </a:solidFill>
                <a:latin typeface="Corbel" panose="020B0503020204020204" pitchFamily="34" charset="0"/>
              </a:rPr>
              <a:t> sur le plan humain. Dans tous les cas, il est tenu de suivre les directives définies par la gouvernance de sa structure.</a:t>
            </a:r>
            <a:endParaRPr lang="fr-FR" sz="2000" dirty="0">
              <a:solidFill>
                <a:srgbClr val="CC6600"/>
              </a:solidFill>
              <a:latin typeface="Corbel" panose="020B0503020204020204" pitchFamily="34" charset="0"/>
            </a:endParaRPr>
          </a:p>
          <a:p>
            <a:pPr marL="0" algn="r"/>
            <a:r>
              <a:rPr lang="fr-FR" sz="1800" i="1" dirty="0">
                <a:solidFill>
                  <a:srgbClr val="CC6600"/>
                </a:solidFill>
                <a:latin typeface="Corbel" panose="020B0503020204020204" pitchFamily="34" charset="0"/>
              </a:rPr>
              <a:t>Extrait du site « L’EDUDIANT »</a:t>
            </a:r>
            <a:endParaRPr lang="fr-FR" sz="1800" dirty="0">
              <a:solidFill>
                <a:srgbClr val="CC6600"/>
              </a:solidFill>
              <a:latin typeface="Corbel" panose="020B0503020204020204" pitchFamily="34" charset="0"/>
            </a:endParaRPr>
          </a:p>
        </p:txBody>
      </p:sp>
      <p:sp>
        <p:nvSpPr>
          <p:cNvPr id="8" name="Text Box 5">
            <a:extLst>
              <a:ext uri="{FF2B5EF4-FFF2-40B4-BE49-F238E27FC236}">
                <a16:creationId xmlns:a16="http://schemas.microsoft.com/office/drawing/2014/main" xmlns="" id="{B9FFF081-9EE2-468E-9F0A-7F1A3FD5260A}"/>
              </a:ext>
            </a:extLst>
          </p:cNvPr>
          <p:cNvSpPr txBox="1">
            <a:spLocks noChangeArrowheads="1"/>
          </p:cNvSpPr>
          <p:nvPr/>
        </p:nvSpPr>
        <p:spPr bwMode="auto">
          <a:xfrm rot="21127955">
            <a:off x="804236" y="3003537"/>
            <a:ext cx="7535526" cy="1200329"/>
          </a:xfrm>
          <a:prstGeom prst="rect">
            <a:avLst/>
          </a:prstGeom>
          <a:solidFill>
            <a:schemeClr val="accent1"/>
          </a:solidFill>
          <a:ln>
            <a:noFill/>
          </a:ln>
          <a:effectLs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0" algn="just"/>
            <a:r>
              <a:rPr lang="fr-FR" b="1" dirty="0">
                <a:solidFill>
                  <a:srgbClr val="FF9900"/>
                </a:solidFill>
                <a:latin typeface="Corbel" panose="020B0503020204020204" pitchFamily="34" charset="0"/>
              </a:rPr>
              <a:t>Dans toutes nos structures employeuses, à défaut d‘avoir un Directeur des Relations Humaines, c’est le Président qui assume cette fonction ou le Directeur. </a:t>
            </a:r>
          </a:p>
        </p:txBody>
      </p:sp>
    </p:spTree>
    <p:extLst>
      <p:ext uri="{BB962C8B-B14F-4D97-AF65-F5344CB8AC3E}">
        <p14:creationId xmlns:p14="http://schemas.microsoft.com/office/powerpoint/2010/main" xmlns="" val="211245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574D01-0A1C-410B-8C80-3E212DAF38E4}"/>
              </a:ext>
            </a:extLst>
          </p:cNvPr>
          <p:cNvSpPr>
            <a:spLocks noGrp="1"/>
          </p:cNvSpPr>
          <p:nvPr>
            <p:ph type="dt" sz="half" idx="10"/>
          </p:nvPr>
        </p:nvSpPr>
        <p:spPr/>
        <p:txBody>
          <a:bodyPr/>
          <a:lstStyle/>
          <a:p>
            <a:r>
              <a:rPr lang="fr-FR"/>
              <a:t>20 janvier 2018</a:t>
            </a:r>
            <a:endParaRPr lang="fr-FR" dirty="0"/>
          </a:p>
        </p:txBody>
      </p:sp>
      <p:sp>
        <p:nvSpPr>
          <p:cNvPr id="3" name="Espace réservé du pied de page 2">
            <a:extLst>
              <a:ext uri="{FF2B5EF4-FFF2-40B4-BE49-F238E27FC236}">
                <a16:creationId xmlns:a16="http://schemas.microsoft.com/office/drawing/2014/main" xmlns="" id="{CF5BC68F-A2FB-4A02-9F19-97EDB4F599CC}"/>
              </a:ext>
            </a:extLst>
          </p:cNvPr>
          <p:cNvSpPr>
            <a:spLocks noGrp="1"/>
          </p:cNvSpPr>
          <p:nvPr>
            <p:ph type="ftr" sz="quarter" idx="11"/>
          </p:nvPr>
        </p:nvSpPr>
        <p:spPr/>
        <p:txBody>
          <a:bodyPr/>
          <a:lstStyle/>
          <a:p>
            <a:r>
              <a:rPr lang="fr-FR" dirty="0">
                <a:solidFill>
                  <a:schemeClr val="accent1">
                    <a:lumMod val="75000"/>
                  </a:schemeClr>
                </a:solidFill>
              </a:rPr>
              <a:t>http://fmsl.opentalent.fr</a:t>
            </a:r>
          </a:p>
        </p:txBody>
      </p:sp>
      <p:sp>
        <p:nvSpPr>
          <p:cNvPr id="4" name="Espace réservé du numéro de diapositive 3">
            <a:extLst>
              <a:ext uri="{FF2B5EF4-FFF2-40B4-BE49-F238E27FC236}">
                <a16:creationId xmlns:a16="http://schemas.microsoft.com/office/drawing/2014/main" xmlns="" id="{2A8047F4-6DA4-45DF-935B-03DBC20FECEC}"/>
              </a:ext>
            </a:extLst>
          </p:cNvPr>
          <p:cNvSpPr>
            <a:spLocks noGrp="1"/>
          </p:cNvSpPr>
          <p:nvPr>
            <p:ph type="sldNum" sz="quarter" idx="12"/>
          </p:nvPr>
        </p:nvSpPr>
        <p:spPr/>
        <p:txBody>
          <a:bodyPr/>
          <a:lstStyle/>
          <a:p>
            <a:fld id="{4BB265B2-FD11-4EDE-8E72-FCA75CCC840C}" type="slidenum">
              <a:rPr lang="fr-FR" smtClean="0"/>
              <a:pPr/>
              <a:t>9</a:t>
            </a:fld>
            <a:endParaRPr lang="fr-FR"/>
          </a:p>
        </p:txBody>
      </p:sp>
      <p:sp>
        <p:nvSpPr>
          <p:cNvPr id="7" name="Text Box 2">
            <a:extLst>
              <a:ext uri="{FF2B5EF4-FFF2-40B4-BE49-F238E27FC236}">
                <a16:creationId xmlns:a16="http://schemas.microsoft.com/office/drawing/2014/main" xmlns="" id="{D175CFBE-CBD6-4059-BB50-0AC58402647D}"/>
              </a:ext>
            </a:extLst>
          </p:cNvPr>
          <p:cNvSpPr txBox="1">
            <a:spLocks noChangeArrowheads="1"/>
          </p:cNvSpPr>
          <p:nvPr/>
        </p:nvSpPr>
        <p:spPr bwMode="auto">
          <a:xfrm>
            <a:off x="322263" y="542828"/>
            <a:ext cx="84264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41338" indent="6350">
              <a:spcBef>
                <a:spcPct val="20000"/>
              </a:spcBef>
              <a:buChar char="•"/>
              <a:defRPr sz="3200">
                <a:solidFill>
                  <a:schemeClr val="tx1"/>
                </a:solidFill>
                <a:latin typeface="Times New Roman" panose="02020603050405020304" pitchFamily="18" charset="0"/>
              </a:defRPr>
            </a:lvl1pPr>
            <a:lvl2pPr marL="2179638" indent="-285750">
              <a:spcBef>
                <a:spcPct val="20000"/>
              </a:spcBef>
              <a:buChar char="–"/>
              <a:defRPr sz="2800">
                <a:solidFill>
                  <a:schemeClr val="tx1"/>
                </a:solidFill>
                <a:latin typeface="Times New Roman" panose="02020603050405020304" pitchFamily="18" charset="0"/>
              </a:defRPr>
            </a:lvl2pPr>
            <a:lvl3pPr marL="2587625" indent="-228600">
              <a:spcBef>
                <a:spcPct val="20000"/>
              </a:spcBef>
              <a:buChar char="•"/>
              <a:defRPr sz="2400">
                <a:solidFill>
                  <a:schemeClr val="tx1"/>
                </a:solidFill>
                <a:latin typeface="Times New Roman" panose="02020603050405020304" pitchFamily="18" charset="0"/>
              </a:defRPr>
            </a:lvl3pPr>
            <a:lvl4pPr marL="2995613" indent="-228600">
              <a:spcBef>
                <a:spcPct val="20000"/>
              </a:spcBef>
              <a:buChar char="–"/>
              <a:defRPr sz="2000">
                <a:solidFill>
                  <a:schemeClr val="tx1"/>
                </a:solidFill>
                <a:latin typeface="Times New Roman" panose="02020603050405020304" pitchFamily="18" charset="0"/>
              </a:defRPr>
            </a:lvl4pPr>
            <a:lvl5pPr marL="3403600" indent="-228600">
              <a:spcBef>
                <a:spcPct val="20000"/>
              </a:spcBef>
              <a:buChar char="»"/>
              <a:defRPr sz="2000">
                <a:solidFill>
                  <a:schemeClr val="tx1"/>
                </a:solidFill>
                <a:latin typeface="Times New Roman" panose="02020603050405020304" pitchFamily="18" charset="0"/>
              </a:defRPr>
            </a:lvl5pPr>
            <a:lvl6pPr marL="3860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4318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775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5232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fr-FR" sz="2800" dirty="0">
                <a:solidFill>
                  <a:srgbClr val="0000FF"/>
                </a:solidFill>
                <a:latin typeface="Corbel" panose="020B0503020204020204" pitchFamily="34" charset="0"/>
              </a:rPr>
              <a:t>L’Etat des Lieux</a:t>
            </a:r>
          </a:p>
        </p:txBody>
      </p:sp>
    </p:spTree>
    <p:extLst>
      <p:ext uri="{BB962C8B-B14F-4D97-AF65-F5344CB8AC3E}">
        <p14:creationId xmlns:p14="http://schemas.microsoft.com/office/powerpoint/2010/main" xmlns="" val="96722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1080</TotalTime>
  <Words>1243</Words>
  <Application>Microsoft Office PowerPoint</Application>
  <PresentationFormat>Affichage à l'écran (4:3)</PresentationFormat>
  <Paragraphs>226</Paragraphs>
  <Slides>26</Slides>
  <Notes>0</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1_Conception personnalisée</vt:lpstr>
      <vt:lpstr>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Gerard Hochart</dc:creator>
  <cp:lastModifiedBy>Utilisateur</cp:lastModifiedBy>
  <cp:revision>78</cp:revision>
  <dcterms:created xsi:type="dcterms:W3CDTF">2017-10-13T04:56:16Z</dcterms:created>
  <dcterms:modified xsi:type="dcterms:W3CDTF">2018-01-20T10:24:25Z</dcterms:modified>
</cp:coreProperties>
</file>